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8288000" cy="10287000"/>
  <p:notesSz cx="6858000" cy="9144000"/>
  <p:embeddedFontLst>
    <p:embeddedFont>
      <p:font typeface="Arimo" panose="020B0604020202020204" pitchFamily="34" charset="0"/>
      <p:regular r:id="rId26"/>
    </p:embeddedFont>
    <p:embeddedFont>
      <p:font typeface="Arimo Bold" panose="020B0704020202020204" pitchFamily="34" charset="0"/>
      <p:regular r:id="rId27"/>
      <p:bold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PT Serif Bold" panose="020A0603040505020204" pitchFamily="18" charset="77"/>
      <p:regular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32" autoAdjust="0"/>
  </p:normalViewPr>
  <p:slideViewPr>
    <p:cSldViewPr>
      <p:cViewPr varScale="1">
        <p:scale>
          <a:sx n="71" d="100"/>
          <a:sy n="71" d="100"/>
        </p:scale>
        <p:origin x="66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2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1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1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1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1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1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1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1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1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1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3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3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1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82720"/>
            <a:ext cx="16230600" cy="8533716"/>
            <a:chOff x="0" y="0"/>
            <a:chExt cx="4274726" cy="22475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247563"/>
            </a:xfrm>
            <a:custGeom>
              <a:avLst/>
              <a:gdLst/>
              <a:ahLst/>
              <a:cxnLst/>
              <a:rect l="l" t="t" r="r" b="b"/>
              <a:pathLst>
                <a:path w="4274726" h="2247563">
                  <a:moveTo>
                    <a:pt x="31482" y="0"/>
                  </a:moveTo>
                  <a:lnTo>
                    <a:pt x="4243244" y="0"/>
                  </a:lnTo>
                  <a:cubicBezTo>
                    <a:pt x="4260631" y="0"/>
                    <a:pt x="4274726" y="14095"/>
                    <a:pt x="4274726" y="31482"/>
                  </a:cubicBezTo>
                  <a:lnTo>
                    <a:pt x="4274726" y="2216081"/>
                  </a:lnTo>
                  <a:cubicBezTo>
                    <a:pt x="4274726" y="2224431"/>
                    <a:pt x="4271409" y="2232438"/>
                    <a:pt x="4265505" y="2238342"/>
                  </a:cubicBezTo>
                  <a:cubicBezTo>
                    <a:pt x="4259601" y="2244246"/>
                    <a:pt x="4251594" y="2247563"/>
                    <a:pt x="4243244" y="2247563"/>
                  </a:cubicBezTo>
                  <a:lnTo>
                    <a:pt x="31482" y="2247563"/>
                  </a:lnTo>
                  <a:cubicBezTo>
                    <a:pt x="14095" y="2247563"/>
                    <a:pt x="0" y="2233468"/>
                    <a:pt x="0" y="2216081"/>
                  </a:cubicBezTo>
                  <a:lnTo>
                    <a:pt x="0" y="31482"/>
                  </a:lnTo>
                  <a:cubicBezTo>
                    <a:pt x="0" y="14095"/>
                    <a:pt x="14095" y="0"/>
                    <a:pt x="314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85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786103" y="0"/>
            <a:ext cx="2745330" cy="2738467"/>
          </a:xfrm>
          <a:custGeom>
            <a:avLst/>
            <a:gdLst/>
            <a:ahLst/>
            <a:cxnLst/>
            <a:rect l="l" t="t" r="r" b="b"/>
            <a:pathLst>
              <a:path w="2745330" h="2738467">
                <a:moveTo>
                  <a:pt x="0" y="0"/>
                </a:moveTo>
                <a:lnTo>
                  <a:pt x="2745330" y="0"/>
                </a:lnTo>
                <a:lnTo>
                  <a:pt x="2745330" y="2738467"/>
                </a:lnTo>
                <a:lnTo>
                  <a:pt x="0" y="273846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41958" y="7157618"/>
            <a:ext cx="3134533" cy="2792288"/>
          </a:xfrm>
          <a:custGeom>
            <a:avLst/>
            <a:gdLst/>
            <a:ahLst/>
            <a:cxnLst/>
            <a:rect l="l" t="t" r="r" b="b"/>
            <a:pathLst>
              <a:path w="3134533" h="2792288">
                <a:moveTo>
                  <a:pt x="0" y="0"/>
                </a:moveTo>
                <a:lnTo>
                  <a:pt x="3134533" y="0"/>
                </a:lnTo>
                <a:lnTo>
                  <a:pt x="3134533" y="2792288"/>
                </a:lnTo>
                <a:lnTo>
                  <a:pt x="0" y="279228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30682" y="3096441"/>
            <a:ext cx="17426635" cy="5675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66"/>
              </a:lnSpc>
            </a:pPr>
            <a:r>
              <a:rPr lang="en-US" sz="8047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Інформаційні</a:t>
            </a:r>
            <a:r>
              <a:rPr lang="en-US" sz="8047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8047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матеріали</a:t>
            </a:r>
            <a:r>
              <a:rPr lang="en-US" sz="8047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8047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щодо</a:t>
            </a:r>
            <a:r>
              <a:rPr lang="en-US" sz="8047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8047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запобігання</a:t>
            </a:r>
            <a:r>
              <a:rPr lang="en-US" sz="8047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8047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домашньому</a:t>
            </a:r>
            <a:r>
              <a:rPr lang="en-US" sz="8047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8047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насиллю</a:t>
            </a:r>
            <a:endParaRPr lang="en-US" sz="8047" b="1" dirty="0">
              <a:solidFill>
                <a:srgbClr val="000000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ctr">
              <a:lnSpc>
                <a:spcPts val="11266"/>
              </a:lnSpc>
            </a:pPr>
            <a:endParaRPr lang="en-US" sz="8047" b="1" dirty="0">
              <a:solidFill>
                <a:srgbClr val="000000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385310" y="7090958"/>
            <a:ext cx="3873990" cy="3196042"/>
          </a:xfrm>
          <a:custGeom>
            <a:avLst/>
            <a:gdLst/>
            <a:ahLst/>
            <a:cxnLst/>
            <a:rect l="l" t="t" r="r" b="b"/>
            <a:pathLst>
              <a:path w="3873990" h="3196042">
                <a:moveTo>
                  <a:pt x="0" y="0"/>
                </a:moveTo>
                <a:lnTo>
                  <a:pt x="3873990" y="0"/>
                </a:lnTo>
                <a:lnTo>
                  <a:pt x="3873990" y="3196042"/>
                </a:lnTo>
                <a:lnTo>
                  <a:pt x="0" y="31960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28700" y="113090"/>
            <a:ext cx="4260593" cy="3174142"/>
          </a:xfrm>
          <a:custGeom>
            <a:avLst/>
            <a:gdLst/>
            <a:ahLst/>
            <a:cxnLst/>
            <a:rect l="l" t="t" r="r" b="b"/>
            <a:pathLst>
              <a:path w="4260593" h="3174142">
                <a:moveTo>
                  <a:pt x="0" y="0"/>
                </a:moveTo>
                <a:lnTo>
                  <a:pt x="4260593" y="0"/>
                </a:lnTo>
                <a:lnTo>
                  <a:pt x="4260593" y="3174142"/>
                </a:lnTo>
                <a:lnTo>
                  <a:pt x="0" y="31741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487415" y="7256737"/>
            <a:ext cx="1986972" cy="3030263"/>
          </a:xfrm>
          <a:custGeom>
            <a:avLst/>
            <a:gdLst/>
            <a:ahLst/>
            <a:cxnLst/>
            <a:rect l="l" t="t" r="r" b="b"/>
            <a:pathLst>
              <a:path w="1986972" h="3030263">
                <a:moveTo>
                  <a:pt x="0" y="0"/>
                </a:moveTo>
                <a:lnTo>
                  <a:pt x="1986971" y="0"/>
                </a:lnTo>
                <a:lnTo>
                  <a:pt x="1986971" y="3030263"/>
                </a:lnTo>
                <a:lnTo>
                  <a:pt x="0" y="3030263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062523" y="434493"/>
            <a:ext cx="3541674" cy="2531336"/>
          </a:xfrm>
          <a:custGeom>
            <a:avLst/>
            <a:gdLst/>
            <a:ahLst/>
            <a:cxnLst/>
            <a:rect l="l" t="t" r="r" b="b"/>
            <a:pathLst>
              <a:path w="3541674" h="2531336">
                <a:moveTo>
                  <a:pt x="0" y="0"/>
                </a:moveTo>
                <a:lnTo>
                  <a:pt x="3541675" y="0"/>
                </a:lnTo>
                <a:lnTo>
                  <a:pt x="3541675" y="2531336"/>
                </a:lnTo>
                <a:lnTo>
                  <a:pt x="0" y="2531336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81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82720"/>
            <a:ext cx="16230600" cy="8533716"/>
            <a:chOff x="0" y="0"/>
            <a:chExt cx="4274726" cy="22475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247563"/>
            </a:xfrm>
            <a:custGeom>
              <a:avLst/>
              <a:gdLst/>
              <a:ahLst/>
              <a:cxnLst/>
              <a:rect l="l" t="t" r="r" b="b"/>
              <a:pathLst>
                <a:path w="4274726" h="2247563">
                  <a:moveTo>
                    <a:pt x="31482" y="0"/>
                  </a:moveTo>
                  <a:lnTo>
                    <a:pt x="4243244" y="0"/>
                  </a:lnTo>
                  <a:cubicBezTo>
                    <a:pt x="4260631" y="0"/>
                    <a:pt x="4274726" y="14095"/>
                    <a:pt x="4274726" y="31482"/>
                  </a:cubicBezTo>
                  <a:lnTo>
                    <a:pt x="4274726" y="2216081"/>
                  </a:lnTo>
                  <a:cubicBezTo>
                    <a:pt x="4274726" y="2224431"/>
                    <a:pt x="4271409" y="2232438"/>
                    <a:pt x="4265505" y="2238342"/>
                  </a:cubicBezTo>
                  <a:cubicBezTo>
                    <a:pt x="4259601" y="2244246"/>
                    <a:pt x="4251594" y="2247563"/>
                    <a:pt x="4243244" y="2247563"/>
                  </a:cubicBezTo>
                  <a:lnTo>
                    <a:pt x="31482" y="2247563"/>
                  </a:lnTo>
                  <a:cubicBezTo>
                    <a:pt x="14095" y="2247563"/>
                    <a:pt x="0" y="2233468"/>
                    <a:pt x="0" y="2216081"/>
                  </a:cubicBezTo>
                  <a:lnTo>
                    <a:pt x="0" y="31482"/>
                  </a:lnTo>
                  <a:cubicBezTo>
                    <a:pt x="0" y="14095"/>
                    <a:pt x="14095" y="0"/>
                    <a:pt x="314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85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031717" y="7214941"/>
            <a:ext cx="3084010" cy="2733204"/>
          </a:xfrm>
          <a:custGeom>
            <a:avLst/>
            <a:gdLst/>
            <a:ahLst/>
            <a:cxnLst/>
            <a:rect l="l" t="t" r="r" b="b"/>
            <a:pathLst>
              <a:path w="3084010" h="2733204">
                <a:moveTo>
                  <a:pt x="0" y="0"/>
                </a:moveTo>
                <a:lnTo>
                  <a:pt x="3084010" y="0"/>
                </a:lnTo>
                <a:lnTo>
                  <a:pt x="3084010" y="2733204"/>
                </a:lnTo>
                <a:lnTo>
                  <a:pt x="0" y="273320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107769" y="3250628"/>
            <a:ext cx="585912" cy="689308"/>
          </a:xfrm>
          <a:custGeom>
            <a:avLst/>
            <a:gdLst/>
            <a:ahLst/>
            <a:cxnLst/>
            <a:rect l="l" t="t" r="r" b="b"/>
            <a:pathLst>
              <a:path w="585912" h="689308">
                <a:moveTo>
                  <a:pt x="0" y="0"/>
                </a:moveTo>
                <a:lnTo>
                  <a:pt x="585912" y="0"/>
                </a:lnTo>
                <a:lnTo>
                  <a:pt x="585912" y="689307"/>
                </a:lnTo>
                <a:lnTo>
                  <a:pt x="0" y="68930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107769" y="6146723"/>
            <a:ext cx="585912" cy="689308"/>
          </a:xfrm>
          <a:custGeom>
            <a:avLst/>
            <a:gdLst/>
            <a:ahLst/>
            <a:cxnLst/>
            <a:rect l="l" t="t" r="r" b="b"/>
            <a:pathLst>
              <a:path w="585912" h="689308">
                <a:moveTo>
                  <a:pt x="0" y="0"/>
                </a:moveTo>
                <a:lnTo>
                  <a:pt x="585912" y="0"/>
                </a:lnTo>
                <a:lnTo>
                  <a:pt x="585912" y="689308"/>
                </a:lnTo>
                <a:lnTo>
                  <a:pt x="0" y="68930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107769" y="4584291"/>
            <a:ext cx="585912" cy="689308"/>
          </a:xfrm>
          <a:custGeom>
            <a:avLst/>
            <a:gdLst/>
            <a:ahLst/>
            <a:cxnLst/>
            <a:rect l="l" t="t" r="r" b="b"/>
            <a:pathLst>
              <a:path w="585912" h="689308">
                <a:moveTo>
                  <a:pt x="0" y="0"/>
                </a:moveTo>
                <a:lnTo>
                  <a:pt x="585912" y="0"/>
                </a:lnTo>
                <a:lnTo>
                  <a:pt x="585912" y="689307"/>
                </a:lnTo>
                <a:lnTo>
                  <a:pt x="0" y="68930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107769" y="7712331"/>
            <a:ext cx="585912" cy="689308"/>
          </a:xfrm>
          <a:custGeom>
            <a:avLst/>
            <a:gdLst/>
            <a:ahLst/>
            <a:cxnLst/>
            <a:rect l="l" t="t" r="r" b="b"/>
            <a:pathLst>
              <a:path w="585912" h="689308">
                <a:moveTo>
                  <a:pt x="0" y="0"/>
                </a:moveTo>
                <a:lnTo>
                  <a:pt x="585912" y="0"/>
                </a:lnTo>
                <a:lnTo>
                  <a:pt x="585912" y="689308"/>
                </a:lnTo>
                <a:lnTo>
                  <a:pt x="0" y="68930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5708225"/>
            <a:ext cx="2807706" cy="4193179"/>
          </a:xfrm>
          <a:custGeom>
            <a:avLst/>
            <a:gdLst/>
            <a:ahLst/>
            <a:cxnLst/>
            <a:rect l="l" t="t" r="r" b="b"/>
            <a:pathLst>
              <a:path w="2807706" h="4193179">
                <a:moveTo>
                  <a:pt x="0" y="0"/>
                </a:moveTo>
                <a:lnTo>
                  <a:pt x="2807706" y="0"/>
                </a:lnTo>
                <a:lnTo>
                  <a:pt x="2807706" y="4193179"/>
                </a:lnTo>
                <a:lnTo>
                  <a:pt x="0" y="4193179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69247" y="6686514"/>
            <a:ext cx="1573940" cy="2928260"/>
          </a:xfrm>
          <a:custGeom>
            <a:avLst/>
            <a:gdLst/>
            <a:ahLst/>
            <a:cxnLst/>
            <a:rect l="l" t="t" r="r" b="b"/>
            <a:pathLst>
              <a:path w="1573940" h="2928260">
                <a:moveTo>
                  <a:pt x="0" y="0"/>
                </a:moveTo>
                <a:lnTo>
                  <a:pt x="1573939" y="0"/>
                </a:lnTo>
                <a:lnTo>
                  <a:pt x="1573939" y="2928260"/>
                </a:lnTo>
                <a:lnTo>
                  <a:pt x="0" y="29282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107769" y="895350"/>
            <a:ext cx="12072462" cy="957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6"/>
              </a:lnSpc>
            </a:pPr>
            <a:r>
              <a:rPr lang="en-US" sz="5447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Ознаками фізичного насильства є: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179335" y="3096806"/>
            <a:ext cx="11906366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Одяг, що не відповідає сезону (спроби приховати сліди насильства).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179335" y="4483100"/>
            <a:ext cx="12140780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Опіки та фізичні травми, незвичні для віку дитини (видимі чи невидимі).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179335" y="5830977"/>
            <a:ext cx="11978893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Дитина уникає фізичного контакту або надмірно реагує на спроби доторкнутися до неї.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661783" y="2058733"/>
            <a:ext cx="1496443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Інші сигнали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179335" y="7471649"/>
            <a:ext cx="11486684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Відмова дитини виконувати певні фізичні дії через біль або травму, наприклад, бігати чи сидіти.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A9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82720"/>
            <a:ext cx="16230600" cy="8533716"/>
            <a:chOff x="0" y="0"/>
            <a:chExt cx="4274726" cy="22475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247563"/>
            </a:xfrm>
            <a:custGeom>
              <a:avLst/>
              <a:gdLst/>
              <a:ahLst/>
              <a:cxnLst/>
              <a:rect l="l" t="t" r="r" b="b"/>
              <a:pathLst>
                <a:path w="4274726" h="2247563">
                  <a:moveTo>
                    <a:pt x="31482" y="0"/>
                  </a:moveTo>
                  <a:lnTo>
                    <a:pt x="4243244" y="0"/>
                  </a:lnTo>
                  <a:cubicBezTo>
                    <a:pt x="4260631" y="0"/>
                    <a:pt x="4274726" y="14095"/>
                    <a:pt x="4274726" y="31482"/>
                  </a:cubicBezTo>
                  <a:lnTo>
                    <a:pt x="4274726" y="2216081"/>
                  </a:lnTo>
                  <a:cubicBezTo>
                    <a:pt x="4274726" y="2224431"/>
                    <a:pt x="4271409" y="2232438"/>
                    <a:pt x="4265505" y="2238342"/>
                  </a:cubicBezTo>
                  <a:cubicBezTo>
                    <a:pt x="4259601" y="2244246"/>
                    <a:pt x="4251594" y="2247563"/>
                    <a:pt x="4243244" y="2247563"/>
                  </a:cubicBezTo>
                  <a:lnTo>
                    <a:pt x="31482" y="2247563"/>
                  </a:lnTo>
                  <a:cubicBezTo>
                    <a:pt x="14095" y="2247563"/>
                    <a:pt x="0" y="2233468"/>
                    <a:pt x="0" y="2216081"/>
                  </a:cubicBezTo>
                  <a:lnTo>
                    <a:pt x="0" y="31482"/>
                  </a:lnTo>
                  <a:cubicBezTo>
                    <a:pt x="0" y="14095"/>
                    <a:pt x="14095" y="0"/>
                    <a:pt x="314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85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031717" y="7214941"/>
            <a:ext cx="3084010" cy="2733204"/>
          </a:xfrm>
          <a:custGeom>
            <a:avLst/>
            <a:gdLst/>
            <a:ahLst/>
            <a:cxnLst/>
            <a:rect l="l" t="t" r="r" b="b"/>
            <a:pathLst>
              <a:path w="3084010" h="2733204">
                <a:moveTo>
                  <a:pt x="0" y="0"/>
                </a:moveTo>
                <a:lnTo>
                  <a:pt x="3084010" y="0"/>
                </a:lnTo>
                <a:lnTo>
                  <a:pt x="3084010" y="2733204"/>
                </a:lnTo>
                <a:lnTo>
                  <a:pt x="0" y="273320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107769" y="4899280"/>
            <a:ext cx="585912" cy="689308"/>
          </a:xfrm>
          <a:custGeom>
            <a:avLst/>
            <a:gdLst/>
            <a:ahLst/>
            <a:cxnLst/>
            <a:rect l="l" t="t" r="r" b="b"/>
            <a:pathLst>
              <a:path w="585912" h="689308">
                <a:moveTo>
                  <a:pt x="0" y="0"/>
                </a:moveTo>
                <a:lnTo>
                  <a:pt x="585912" y="0"/>
                </a:lnTo>
                <a:lnTo>
                  <a:pt x="585912" y="689308"/>
                </a:lnTo>
                <a:lnTo>
                  <a:pt x="0" y="68930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107769" y="6836031"/>
            <a:ext cx="585912" cy="689308"/>
          </a:xfrm>
          <a:custGeom>
            <a:avLst/>
            <a:gdLst/>
            <a:ahLst/>
            <a:cxnLst/>
            <a:rect l="l" t="t" r="r" b="b"/>
            <a:pathLst>
              <a:path w="585912" h="689308">
                <a:moveTo>
                  <a:pt x="0" y="0"/>
                </a:moveTo>
                <a:lnTo>
                  <a:pt x="585912" y="0"/>
                </a:lnTo>
                <a:lnTo>
                  <a:pt x="585912" y="689308"/>
                </a:lnTo>
                <a:lnTo>
                  <a:pt x="0" y="68930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107769" y="5867656"/>
            <a:ext cx="585912" cy="689308"/>
          </a:xfrm>
          <a:custGeom>
            <a:avLst/>
            <a:gdLst/>
            <a:ahLst/>
            <a:cxnLst/>
            <a:rect l="l" t="t" r="r" b="b"/>
            <a:pathLst>
              <a:path w="585912" h="689308">
                <a:moveTo>
                  <a:pt x="0" y="0"/>
                </a:moveTo>
                <a:lnTo>
                  <a:pt x="585912" y="0"/>
                </a:lnTo>
                <a:lnTo>
                  <a:pt x="585912" y="689308"/>
                </a:lnTo>
                <a:lnTo>
                  <a:pt x="0" y="68930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107769" y="7892235"/>
            <a:ext cx="585912" cy="689308"/>
          </a:xfrm>
          <a:custGeom>
            <a:avLst/>
            <a:gdLst/>
            <a:ahLst/>
            <a:cxnLst/>
            <a:rect l="l" t="t" r="r" b="b"/>
            <a:pathLst>
              <a:path w="585912" h="689308">
                <a:moveTo>
                  <a:pt x="0" y="0"/>
                </a:moveTo>
                <a:lnTo>
                  <a:pt x="585912" y="0"/>
                </a:lnTo>
                <a:lnTo>
                  <a:pt x="585912" y="689308"/>
                </a:lnTo>
                <a:lnTo>
                  <a:pt x="0" y="68930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107769" y="3851364"/>
            <a:ext cx="585912" cy="689308"/>
          </a:xfrm>
          <a:custGeom>
            <a:avLst/>
            <a:gdLst/>
            <a:ahLst/>
            <a:cxnLst/>
            <a:rect l="l" t="t" r="r" b="b"/>
            <a:pathLst>
              <a:path w="585912" h="689308">
                <a:moveTo>
                  <a:pt x="0" y="0"/>
                </a:moveTo>
                <a:lnTo>
                  <a:pt x="585912" y="0"/>
                </a:lnTo>
                <a:lnTo>
                  <a:pt x="585912" y="689308"/>
                </a:lnTo>
                <a:lnTo>
                  <a:pt x="0" y="68930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83265" y="6212310"/>
            <a:ext cx="2338729" cy="3484140"/>
          </a:xfrm>
          <a:custGeom>
            <a:avLst/>
            <a:gdLst/>
            <a:ahLst/>
            <a:cxnLst/>
            <a:rect l="l" t="t" r="r" b="b"/>
            <a:pathLst>
              <a:path w="2338729" h="3484140">
                <a:moveTo>
                  <a:pt x="0" y="0"/>
                </a:moveTo>
                <a:lnTo>
                  <a:pt x="2338729" y="0"/>
                </a:lnTo>
                <a:lnTo>
                  <a:pt x="2338729" y="3484140"/>
                </a:lnTo>
                <a:lnTo>
                  <a:pt x="0" y="348414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542104" y="895350"/>
            <a:ext cx="13203793" cy="957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6"/>
              </a:lnSpc>
            </a:pPr>
            <a:r>
              <a:rPr lang="en-US" sz="5447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Ознаками економічного насильства є: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179335" y="3845180"/>
            <a:ext cx="11906366" cy="61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Постійне голодування через нестачу їжі.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179335" y="4813555"/>
            <a:ext cx="12140780" cy="61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Вага дитини значно не відповідає віковій нормі.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179335" y="5781931"/>
            <a:ext cx="11978893" cy="61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Втомлений і хворобливий вигляд.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661783" y="2360687"/>
            <a:ext cx="1496443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Зовнішній вигляд та стан дитини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179335" y="6750306"/>
            <a:ext cx="11486684" cy="61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Брудний одяг, нігті та волосся нестрижені, брудні.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179335" y="7719089"/>
            <a:ext cx="11486684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Наявність постійних інфекцій, спричинених браком гігієни.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A9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82720"/>
            <a:ext cx="16230600" cy="8533716"/>
            <a:chOff x="0" y="0"/>
            <a:chExt cx="4274726" cy="22475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247563"/>
            </a:xfrm>
            <a:custGeom>
              <a:avLst/>
              <a:gdLst/>
              <a:ahLst/>
              <a:cxnLst/>
              <a:rect l="l" t="t" r="r" b="b"/>
              <a:pathLst>
                <a:path w="4274726" h="2247563">
                  <a:moveTo>
                    <a:pt x="31482" y="0"/>
                  </a:moveTo>
                  <a:lnTo>
                    <a:pt x="4243244" y="0"/>
                  </a:lnTo>
                  <a:cubicBezTo>
                    <a:pt x="4260631" y="0"/>
                    <a:pt x="4274726" y="14095"/>
                    <a:pt x="4274726" y="31482"/>
                  </a:cubicBezTo>
                  <a:lnTo>
                    <a:pt x="4274726" y="2216081"/>
                  </a:lnTo>
                  <a:cubicBezTo>
                    <a:pt x="4274726" y="2224431"/>
                    <a:pt x="4271409" y="2232438"/>
                    <a:pt x="4265505" y="2238342"/>
                  </a:cubicBezTo>
                  <a:cubicBezTo>
                    <a:pt x="4259601" y="2244246"/>
                    <a:pt x="4251594" y="2247563"/>
                    <a:pt x="4243244" y="2247563"/>
                  </a:cubicBezTo>
                  <a:lnTo>
                    <a:pt x="31482" y="2247563"/>
                  </a:lnTo>
                  <a:cubicBezTo>
                    <a:pt x="14095" y="2247563"/>
                    <a:pt x="0" y="2233468"/>
                    <a:pt x="0" y="2216081"/>
                  </a:cubicBezTo>
                  <a:lnTo>
                    <a:pt x="0" y="31482"/>
                  </a:lnTo>
                  <a:cubicBezTo>
                    <a:pt x="0" y="14095"/>
                    <a:pt x="14095" y="0"/>
                    <a:pt x="314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85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031717" y="7214941"/>
            <a:ext cx="3084010" cy="2733204"/>
          </a:xfrm>
          <a:custGeom>
            <a:avLst/>
            <a:gdLst/>
            <a:ahLst/>
            <a:cxnLst/>
            <a:rect l="l" t="t" r="r" b="b"/>
            <a:pathLst>
              <a:path w="3084010" h="2733204">
                <a:moveTo>
                  <a:pt x="0" y="0"/>
                </a:moveTo>
                <a:lnTo>
                  <a:pt x="3084010" y="0"/>
                </a:lnTo>
                <a:lnTo>
                  <a:pt x="3084010" y="2733204"/>
                </a:lnTo>
                <a:lnTo>
                  <a:pt x="0" y="273320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107769" y="5243934"/>
            <a:ext cx="585912" cy="689308"/>
          </a:xfrm>
          <a:custGeom>
            <a:avLst/>
            <a:gdLst/>
            <a:ahLst/>
            <a:cxnLst/>
            <a:rect l="l" t="t" r="r" b="b"/>
            <a:pathLst>
              <a:path w="585912" h="689308">
                <a:moveTo>
                  <a:pt x="0" y="0"/>
                </a:moveTo>
                <a:lnTo>
                  <a:pt x="585912" y="0"/>
                </a:lnTo>
                <a:lnTo>
                  <a:pt x="585912" y="689308"/>
                </a:lnTo>
                <a:lnTo>
                  <a:pt x="0" y="68930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107769" y="7954380"/>
            <a:ext cx="585912" cy="689308"/>
          </a:xfrm>
          <a:custGeom>
            <a:avLst/>
            <a:gdLst/>
            <a:ahLst/>
            <a:cxnLst/>
            <a:rect l="l" t="t" r="r" b="b"/>
            <a:pathLst>
              <a:path w="585912" h="689308">
                <a:moveTo>
                  <a:pt x="0" y="0"/>
                </a:moveTo>
                <a:lnTo>
                  <a:pt x="585912" y="0"/>
                </a:lnTo>
                <a:lnTo>
                  <a:pt x="585912" y="689308"/>
                </a:lnTo>
                <a:lnTo>
                  <a:pt x="0" y="68930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107769" y="6426830"/>
            <a:ext cx="585912" cy="689308"/>
          </a:xfrm>
          <a:custGeom>
            <a:avLst/>
            <a:gdLst/>
            <a:ahLst/>
            <a:cxnLst/>
            <a:rect l="l" t="t" r="r" b="b"/>
            <a:pathLst>
              <a:path w="585912" h="689308">
                <a:moveTo>
                  <a:pt x="0" y="0"/>
                </a:moveTo>
                <a:lnTo>
                  <a:pt x="585912" y="0"/>
                </a:lnTo>
                <a:lnTo>
                  <a:pt x="585912" y="689308"/>
                </a:lnTo>
                <a:lnTo>
                  <a:pt x="0" y="68930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107769" y="3851364"/>
            <a:ext cx="585912" cy="689308"/>
          </a:xfrm>
          <a:custGeom>
            <a:avLst/>
            <a:gdLst/>
            <a:ahLst/>
            <a:cxnLst/>
            <a:rect l="l" t="t" r="r" b="b"/>
            <a:pathLst>
              <a:path w="585912" h="689308">
                <a:moveTo>
                  <a:pt x="0" y="0"/>
                </a:moveTo>
                <a:lnTo>
                  <a:pt x="585912" y="0"/>
                </a:lnTo>
                <a:lnTo>
                  <a:pt x="585912" y="689308"/>
                </a:lnTo>
                <a:lnTo>
                  <a:pt x="0" y="68930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7605486"/>
            <a:ext cx="2621994" cy="2395847"/>
          </a:xfrm>
          <a:custGeom>
            <a:avLst/>
            <a:gdLst/>
            <a:ahLst/>
            <a:cxnLst/>
            <a:rect l="l" t="t" r="r" b="b"/>
            <a:pathLst>
              <a:path w="2621994" h="2395847">
                <a:moveTo>
                  <a:pt x="0" y="0"/>
                </a:moveTo>
                <a:lnTo>
                  <a:pt x="2621994" y="0"/>
                </a:lnTo>
                <a:lnTo>
                  <a:pt x="2621994" y="2395847"/>
                </a:lnTo>
                <a:lnTo>
                  <a:pt x="0" y="2395847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542104" y="895350"/>
            <a:ext cx="13203793" cy="957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6"/>
              </a:lnSpc>
            </a:pPr>
            <a:r>
              <a:rPr lang="en-US" sz="5447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Ознаками економічного насильства є: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179335" y="3845180"/>
            <a:ext cx="11906366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Антисанітарні умови проживання (відсутність постільної білизни, засобів гігієни).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179335" y="5237751"/>
            <a:ext cx="12140780" cy="61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Відсутність іграшок, книжок, розваг.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179456" y="6175631"/>
            <a:ext cx="11978893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Залишення дитини без належного догляду на тривалий час у помешканні чи на вулиці.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661783" y="2360687"/>
            <a:ext cx="1496443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Умови проживання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179335" y="7721856"/>
            <a:ext cx="11486684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Нестача необхідного медичного лікування (неліковані зуби, дитину не водять до лікаря).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A9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82720"/>
            <a:ext cx="16230600" cy="8533716"/>
            <a:chOff x="0" y="0"/>
            <a:chExt cx="4274726" cy="22475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247563"/>
            </a:xfrm>
            <a:custGeom>
              <a:avLst/>
              <a:gdLst/>
              <a:ahLst/>
              <a:cxnLst/>
              <a:rect l="l" t="t" r="r" b="b"/>
              <a:pathLst>
                <a:path w="4274726" h="2247563">
                  <a:moveTo>
                    <a:pt x="31482" y="0"/>
                  </a:moveTo>
                  <a:lnTo>
                    <a:pt x="4243244" y="0"/>
                  </a:lnTo>
                  <a:cubicBezTo>
                    <a:pt x="4260631" y="0"/>
                    <a:pt x="4274726" y="14095"/>
                    <a:pt x="4274726" y="31482"/>
                  </a:cubicBezTo>
                  <a:lnTo>
                    <a:pt x="4274726" y="2216081"/>
                  </a:lnTo>
                  <a:cubicBezTo>
                    <a:pt x="4274726" y="2224431"/>
                    <a:pt x="4271409" y="2232438"/>
                    <a:pt x="4265505" y="2238342"/>
                  </a:cubicBezTo>
                  <a:cubicBezTo>
                    <a:pt x="4259601" y="2244246"/>
                    <a:pt x="4251594" y="2247563"/>
                    <a:pt x="4243244" y="2247563"/>
                  </a:cubicBezTo>
                  <a:lnTo>
                    <a:pt x="31482" y="2247563"/>
                  </a:lnTo>
                  <a:cubicBezTo>
                    <a:pt x="14095" y="2247563"/>
                    <a:pt x="0" y="2233468"/>
                    <a:pt x="0" y="2216081"/>
                  </a:cubicBezTo>
                  <a:lnTo>
                    <a:pt x="0" y="31482"/>
                  </a:lnTo>
                  <a:cubicBezTo>
                    <a:pt x="0" y="14095"/>
                    <a:pt x="14095" y="0"/>
                    <a:pt x="314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85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031717" y="7214941"/>
            <a:ext cx="3084010" cy="2733204"/>
          </a:xfrm>
          <a:custGeom>
            <a:avLst/>
            <a:gdLst/>
            <a:ahLst/>
            <a:cxnLst/>
            <a:rect l="l" t="t" r="r" b="b"/>
            <a:pathLst>
              <a:path w="3084010" h="2733204">
                <a:moveTo>
                  <a:pt x="0" y="0"/>
                </a:moveTo>
                <a:lnTo>
                  <a:pt x="3084010" y="0"/>
                </a:lnTo>
                <a:lnTo>
                  <a:pt x="3084010" y="2733204"/>
                </a:lnTo>
                <a:lnTo>
                  <a:pt x="0" y="273320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107769" y="5473956"/>
            <a:ext cx="585912" cy="689308"/>
          </a:xfrm>
          <a:custGeom>
            <a:avLst/>
            <a:gdLst/>
            <a:ahLst/>
            <a:cxnLst/>
            <a:rect l="l" t="t" r="r" b="b"/>
            <a:pathLst>
              <a:path w="585912" h="689308">
                <a:moveTo>
                  <a:pt x="0" y="0"/>
                </a:moveTo>
                <a:lnTo>
                  <a:pt x="585912" y="0"/>
                </a:lnTo>
                <a:lnTo>
                  <a:pt x="585912" y="689307"/>
                </a:lnTo>
                <a:lnTo>
                  <a:pt x="0" y="68930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107709" y="7260832"/>
            <a:ext cx="585912" cy="689308"/>
          </a:xfrm>
          <a:custGeom>
            <a:avLst/>
            <a:gdLst/>
            <a:ahLst/>
            <a:cxnLst/>
            <a:rect l="l" t="t" r="r" b="b"/>
            <a:pathLst>
              <a:path w="585912" h="689308">
                <a:moveTo>
                  <a:pt x="0" y="0"/>
                </a:moveTo>
                <a:lnTo>
                  <a:pt x="585912" y="0"/>
                </a:lnTo>
                <a:lnTo>
                  <a:pt x="585912" y="689308"/>
                </a:lnTo>
                <a:lnTo>
                  <a:pt x="0" y="68930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107769" y="3851364"/>
            <a:ext cx="585912" cy="689308"/>
          </a:xfrm>
          <a:custGeom>
            <a:avLst/>
            <a:gdLst/>
            <a:ahLst/>
            <a:cxnLst/>
            <a:rect l="l" t="t" r="r" b="b"/>
            <a:pathLst>
              <a:path w="585912" h="689308">
                <a:moveTo>
                  <a:pt x="0" y="0"/>
                </a:moveTo>
                <a:lnTo>
                  <a:pt x="585912" y="0"/>
                </a:lnTo>
                <a:lnTo>
                  <a:pt x="585912" y="689308"/>
                </a:lnTo>
                <a:lnTo>
                  <a:pt x="0" y="68930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09554" y="6393285"/>
            <a:ext cx="2704457" cy="3439691"/>
          </a:xfrm>
          <a:custGeom>
            <a:avLst/>
            <a:gdLst/>
            <a:ahLst/>
            <a:cxnLst/>
            <a:rect l="l" t="t" r="r" b="b"/>
            <a:pathLst>
              <a:path w="2704457" h="3439691">
                <a:moveTo>
                  <a:pt x="0" y="0"/>
                </a:moveTo>
                <a:lnTo>
                  <a:pt x="2704457" y="0"/>
                </a:lnTo>
                <a:lnTo>
                  <a:pt x="2704457" y="3439690"/>
                </a:lnTo>
                <a:lnTo>
                  <a:pt x="0" y="343969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542104" y="895350"/>
            <a:ext cx="13203793" cy="957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6"/>
              </a:lnSpc>
            </a:pPr>
            <a:r>
              <a:rPr lang="en-US" sz="5447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Ознаками економічного насильства є: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179335" y="3845180"/>
            <a:ext cx="11906366" cy="61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Часті запізнення до школи або пропуски занять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179335" y="5158209"/>
            <a:ext cx="12140780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Відставання у фізичному, емоційному, пізнавальному розвитку та соціальних навичках.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661783" y="2360687"/>
            <a:ext cx="1496443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Педагогічна та соціальна занедбаність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179335" y="7129216"/>
            <a:ext cx="11486684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Педагогічна занедбаність: дитина не має умов для навчання та розвитку дрібної моторики.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A9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82720"/>
            <a:ext cx="16230600" cy="8533716"/>
            <a:chOff x="0" y="0"/>
            <a:chExt cx="4274726" cy="22475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247563"/>
            </a:xfrm>
            <a:custGeom>
              <a:avLst/>
              <a:gdLst/>
              <a:ahLst/>
              <a:cxnLst/>
              <a:rect l="l" t="t" r="r" b="b"/>
              <a:pathLst>
                <a:path w="4274726" h="2247563">
                  <a:moveTo>
                    <a:pt x="31482" y="0"/>
                  </a:moveTo>
                  <a:lnTo>
                    <a:pt x="4243244" y="0"/>
                  </a:lnTo>
                  <a:cubicBezTo>
                    <a:pt x="4260631" y="0"/>
                    <a:pt x="4274726" y="14095"/>
                    <a:pt x="4274726" y="31482"/>
                  </a:cubicBezTo>
                  <a:lnTo>
                    <a:pt x="4274726" y="2216081"/>
                  </a:lnTo>
                  <a:cubicBezTo>
                    <a:pt x="4274726" y="2224431"/>
                    <a:pt x="4271409" y="2232438"/>
                    <a:pt x="4265505" y="2238342"/>
                  </a:cubicBezTo>
                  <a:cubicBezTo>
                    <a:pt x="4259601" y="2244246"/>
                    <a:pt x="4251594" y="2247563"/>
                    <a:pt x="4243244" y="2247563"/>
                  </a:cubicBezTo>
                  <a:lnTo>
                    <a:pt x="31482" y="2247563"/>
                  </a:lnTo>
                  <a:cubicBezTo>
                    <a:pt x="14095" y="2247563"/>
                    <a:pt x="0" y="2233468"/>
                    <a:pt x="0" y="2216081"/>
                  </a:cubicBezTo>
                  <a:lnTo>
                    <a:pt x="0" y="31482"/>
                  </a:lnTo>
                  <a:cubicBezTo>
                    <a:pt x="0" y="14095"/>
                    <a:pt x="14095" y="0"/>
                    <a:pt x="314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85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031717" y="7214941"/>
            <a:ext cx="3084010" cy="2733204"/>
          </a:xfrm>
          <a:custGeom>
            <a:avLst/>
            <a:gdLst/>
            <a:ahLst/>
            <a:cxnLst/>
            <a:rect l="l" t="t" r="r" b="b"/>
            <a:pathLst>
              <a:path w="3084010" h="2733204">
                <a:moveTo>
                  <a:pt x="0" y="0"/>
                </a:moveTo>
                <a:lnTo>
                  <a:pt x="3084010" y="0"/>
                </a:lnTo>
                <a:lnTo>
                  <a:pt x="3084010" y="2733204"/>
                </a:lnTo>
                <a:lnTo>
                  <a:pt x="0" y="273320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107769" y="5473956"/>
            <a:ext cx="585912" cy="689308"/>
          </a:xfrm>
          <a:custGeom>
            <a:avLst/>
            <a:gdLst/>
            <a:ahLst/>
            <a:cxnLst/>
            <a:rect l="l" t="t" r="r" b="b"/>
            <a:pathLst>
              <a:path w="585912" h="689308">
                <a:moveTo>
                  <a:pt x="0" y="0"/>
                </a:moveTo>
                <a:lnTo>
                  <a:pt x="585912" y="0"/>
                </a:lnTo>
                <a:lnTo>
                  <a:pt x="585912" y="689307"/>
                </a:lnTo>
                <a:lnTo>
                  <a:pt x="0" y="68930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107769" y="6525633"/>
            <a:ext cx="585912" cy="689308"/>
          </a:xfrm>
          <a:custGeom>
            <a:avLst/>
            <a:gdLst/>
            <a:ahLst/>
            <a:cxnLst/>
            <a:rect l="l" t="t" r="r" b="b"/>
            <a:pathLst>
              <a:path w="585912" h="689308">
                <a:moveTo>
                  <a:pt x="0" y="0"/>
                </a:moveTo>
                <a:lnTo>
                  <a:pt x="585912" y="0"/>
                </a:lnTo>
                <a:lnTo>
                  <a:pt x="585912" y="689308"/>
                </a:lnTo>
                <a:lnTo>
                  <a:pt x="0" y="68930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107769" y="3689273"/>
            <a:ext cx="585912" cy="689308"/>
          </a:xfrm>
          <a:custGeom>
            <a:avLst/>
            <a:gdLst/>
            <a:ahLst/>
            <a:cxnLst/>
            <a:rect l="l" t="t" r="r" b="b"/>
            <a:pathLst>
              <a:path w="585912" h="689308">
                <a:moveTo>
                  <a:pt x="0" y="0"/>
                </a:moveTo>
                <a:lnTo>
                  <a:pt x="585912" y="0"/>
                </a:lnTo>
                <a:lnTo>
                  <a:pt x="585912" y="689308"/>
                </a:lnTo>
                <a:lnTo>
                  <a:pt x="0" y="68930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107769" y="8113130"/>
            <a:ext cx="585912" cy="689308"/>
          </a:xfrm>
          <a:custGeom>
            <a:avLst/>
            <a:gdLst/>
            <a:ahLst/>
            <a:cxnLst/>
            <a:rect l="l" t="t" r="r" b="b"/>
            <a:pathLst>
              <a:path w="585912" h="689308">
                <a:moveTo>
                  <a:pt x="0" y="0"/>
                </a:moveTo>
                <a:lnTo>
                  <a:pt x="585912" y="0"/>
                </a:lnTo>
                <a:lnTo>
                  <a:pt x="585912" y="689308"/>
                </a:lnTo>
                <a:lnTo>
                  <a:pt x="0" y="68930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9683" y="6870287"/>
            <a:ext cx="2388551" cy="3300243"/>
          </a:xfrm>
          <a:custGeom>
            <a:avLst/>
            <a:gdLst/>
            <a:ahLst/>
            <a:cxnLst/>
            <a:rect l="l" t="t" r="r" b="b"/>
            <a:pathLst>
              <a:path w="2388551" h="3300243">
                <a:moveTo>
                  <a:pt x="0" y="0"/>
                </a:moveTo>
                <a:lnTo>
                  <a:pt x="2388550" y="0"/>
                </a:lnTo>
                <a:lnTo>
                  <a:pt x="2388550" y="3300243"/>
                </a:lnTo>
                <a:lnTo>
                  <a:pt x="0" y="33002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542104" y="895350"/>
            <a:ext cx="13203793" cy="957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6"/>
              </a:lnSpc>
            </a:pPr>
            <a:r>
              <a:rPr lang="en-US" sz="5447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Ознаками економічного насильства є: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179335" y="3501956"/>
            <a:ext cx="11906366" cy="1854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Залишення дитини під наглядом незнайомих осіб (зокрема, у стані алкогольного чи наркотичного сп’яніння).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179335" y="5547313"/>
            <a:ext cx="12140780" cy="61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Дитина жебракує або втікає з дому.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2370212"/>
            <a:ext cx="16230600" cy="755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 b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Ризикова поведінка та порушення норм догляду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179335" y="6386935"/>
            <a:ext cx="11486684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Залучення дитини до трудової діяльності з порушенням законодавства.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179335" y="7812510"/>
            <a:ext cx="11486684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Одягання не за погодою, що свідчить про нехтування її потребами.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C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82720"/>
            <a:ext cx="16230600" cy="8533716"/>
            <a:chOff x="0" y="0"/>
            <a:chExt cx="4274726" cy="22475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247563"/>
            </a:xfrm>
            <a:custGeom>
              <a:avLst/>
              <a:gdLst/>
              <a:ahLst/>
              <a:cxnLst/>
              <a:rect l="l" t="t" r="r" b="b"/>
              <a:pathLst>
                <a:path w="4274726" h="2247563">
                  <a:moveTo>
                    <a:pt x="31482" y="0"/>
                  </a:moveTo>
                  <a:lnTo>
                    <a:pt x="4243244" y="0"/>
                  </a:lnTo>
                  <a:cubicBezTo>
                    <a:pt x="4260631" y="0"/>
                    <a:pt x="4274726" y="14095"/>
                    <a:pt x="4274726" y="31482"/>
                  </a:cubicBezTo>
                  <a:lnTo>
                    <a:pt x="4274726" y="2216081"/>
                  </a:lnTo>
                  <a:cubicBezTo>
                    <a:pt x="4274726" y="2224431"/>
                    <a:pt x="4271409" y="2232438"/>
                    <a:pt x="4265505" y="2238342"/>
                  </a:cubicBezTo>
                  <a:cubicBezTo>
                    <a:pt x="4259601" y="2244246"/>
                    <a:pt x="4251594" y="2247563"/>
                    <a:pt x="4243244" y="2247563"/>
                  </a:cubicBezTo>
                  <a:lnTo>
                    <a:pt x="31482" y="2247563"/>
                  </a:lnTo>
                  <a:cubicBezTo>
                    <a:pt x="14095" y="2247563"/>
                    <a:pt x="0" y="2233468"/>
                    <a:pt x="0" y="2216081"/>
                  </a:cubicBezTo>
                  <a:lnTo>
                    <a:pt x="0" y="31482"/>
                  </a:lnTo>
                  <a:cubicBezTo>
                    <a:pt x="0" y="14095"/>
                    <a:pt x="14095" y="0"/>
                    <a:pt x="314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85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031717" y="7214941"/>
            <a:ext cx="3084010" cy="2733204"/>
          </a:xfrm>
          <a:custGeom>
            <a:avLst/>
            <a:gdLst/>
            <a:ahLst/>
            <a:cxnLst/>
            <a:rect l="l" t="t" r="r" b="b"/>
            <a:pathLst>
              <a:path w="3084010" h="2733204">
                <a:moveTo>
                  <a:pt x="0" y="0"/>
                </a:moveTo>
                <a:lnTo>
                  <a:pt x="3084010" y="0"/>
                </a:lnTo>
                <a:lnTo>
                  <a:pt x="3084010" y="2733204"/>
                </a:lnTo>
                <a:lnTo>
                  <a:pt x="0" y="273320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107769" y="5143500"/>
            <a:ext cx="585912" cy="689308"/>
          </a:xfrm>
          <a:custGeom>
            <a:avLst/>
            <a:gdLst/>
            <a:ahLst/>
            <a:cxnLst/>
            <a:rect l="l" t="t" r="r" b="b"/>
            <a:pathLst>
              <a:path w="585912" h="689308">
                <a:moveTo>
                  <a:pt x="0" y="0"/>
                </a:moveTo>
                <a:lnTo>
                  <a:pt x="585912" y="0"/>
                </a:lnTo>
                <a:lnTo>
                  <a:pt x="585912" y="689308"/>
                </a:lnTo>
                <a:lnTo>
                  <a:pt x="0" y="68930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107769" y="6525633"/>
            <a:ext cx="585912" cy="689308"/>
          </a:xfrm>
          <a:custGeom>
            <a:avLst/>
            <a:gdLst/>
            <a:ahLst/>
            <a:cxnLst/>
            <a:rect l="l" t="t" r="r" b="b"/>
            <a:pathLst>
              <a:path w="585912" h="689308">
                <a:moveTo>
                  <a:pt x="0" y="0"/>
                </a:moveTo>
                <a:lnTo>
                  <a:pt x="585912" y="0"/>
                </a:lnTo>
                <a:lnTo>
                  <a:pt x="585912" y="689308"/>
                </a:lnTo>
                <a:lnTo>
                  <a:pt x="0" y="68930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107769" y="3689273"/>
            <a:ext cx="585912" cy="689308"/>
          </a:xfrm>
          <a:custGeom>
            <a:avLst/>
            <a:gdLst/>
            <a:ahLst/>
            <a:cxnLst/>
            <a:rect l="l" t="t" r="r" b="b"/>
            <a:pathLst>
              <a:path w="585912" h="689308">
                <a:moveTo>
                  <a:pt x="0" y="0"/>
                </a:moveTo>
                <a:lnTo>
                  <a:pt x="585912" y="0"/>
                </a:lnTo>
                <a:lnTo>
                  <a:pt x="585912" y="689308"/>
                </a:lnTo>
                <a:lnTo>
                  <a:pt x="0" y="68930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107769" y="8005516"/>
            <a:ext cx="585912" cy="689308"/>
          </a:xfrm>
          <a:custGeom>
            <a:avLst/>
            <a:gdLst/>
            <a:ahLst/>
            <a:cxnLst/>
            <a:rect l="l" t="t" r="r" b="b"/>
            <a:pathLst>
              <a:path w="585912" h="689308">
                <a:moveTo>
                  <a:pt x="0" y="0"/>
                </a:moveTo>
                <a:lnTo>
                  <a:pt x="585912" y="0"/>
                </a:lnTo>
                <a:lnTo>
                  <a:pt x="585912" y="689308"/>
                </a:lnTo>
                <a:lnTo>
                  <a:pt x="0" y="68930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5948116"/>
            <a:ext cx="2823782" cy="4114800"/>
          </a:xfrm>
          <a:custGeom>
            <a:avLst/>
            <a:gdLst/>
            <a:ahLst/>
            <a:cxnLst/>
            <a:rect l="l" t="t" r="r" b="b"/>
            <a:pathLst>
              <a:path w="2823782" h="4114800">
                <a:moveTo>
                  <a:pt x="0" y="0"/>
                </a:moveTo>
                <a:lnTo>
                  <a:pt x="2823782" y="0"/>
                </a:lnTo>
                <a:lnTo>
                  <a:pt x="28237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524542" y="895350"/>
            <a:ext cx="13238916" cy="957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6"/>
              </a:lnSpc>
            </a:pPr>
            <a:r>
              <a:rPr lang="en-US" sz="5447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Ознаками сексуального насильства є: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179335" y="3501956"/>
            <a:ext cx="11906366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Знання термінології та жаргону, непритаманних дітям відповідного віку.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179335" y="4928188"/>
            <a:ext cx="12140780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Уникнення контактів із ровесниками чи дорослими, зокрема з родинного кола.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2146866"/>
            <a:ext cx="16230600" cy="755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 b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Поведінкові та емоційні сигнали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179335" y="6386935"/>
            <a:ext cx="11486684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Нерозбірлива або непритаманна віку сексуальна поведінка.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179335" y="7812510"/>
            <a:ext cx="11486684" cy="1854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Страх чи агресивна реакція щодо конкретних людей певної статі чи віку.</a:t>
            </a:r>
          </a:p>
          <a:p>
            <a:pPr algn="l">
              <a:lnSpc>
                <a:spcPts val="4899"/>
              </a:lnSpc>
            </a:pPr>
            <a:endParaRPr lang="en-US" sz="3499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C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82720"/>
            <a:ext cx="16230600" cy="8533716"/>
            <a:chOff x="0" y="0"/>
            <a:chExt cx="4274726" cy="22475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247563"/>
            </a:xfrm>
            <a:custGeom>
              <a:avLst/>
              <a:gdLst/>
              <a:ahLst/>
              <a:cxnLst/>
              <a:rect l="l" t="t" r="r" b="b"/>
              <a:pathLst>
                <a:path w="4274726" h="2247563">
                  <a:moveTo>
                    <a:pt x="31482" y="0"/>
                  </a:moveTo>
                  <a:lnTo>
                    <a:pt x="4243244" y="0"/>
                  </a:lnTo>
                  <a:cubicBezTo>
                    <a:pt x="4260631" y="0"/>
                    <a:pt x="4274726" y="14095"/>
                    <a:pt x="4274726" y="31482"/>
                  </a:cubicBezTo>
                  <a:lnTo>
                    <a:pt x="4274726" y="2216081"/>
                  </a:lnTo>
                  <a:cubicBezTo>
                    <a:pt x="4274726" y="2224431"/>
                    <a:pt x="4271409" y="2232438"/>
                    <a:pt x="4265505" y="2238342"/>
                  </a:cubicBezTo>
                  <a:cubicBezTo>
                    <a:pt x="4259601" y="2244246"/>
                    <a:pt x="4251594" y="2247563"/>
                    <a:pt x="4243244" y="2247563"/>
                  </a:cubicBezTo>
                  <a:lnTo>
                    <a:pt x="31482" y="2247563"/>
                  </a:lnTo>
                  <a:cubicBezTo>
                    <a:pt x="14095" y="2247563"/>
                    <a:pt x="0" y="2233468"/>
                    <a:pt x="0" y="2216081"/>
                  </a:cubicBezTo>
                  <a:lnTo>
                    <a:pt x="0" y="31482"/>
                  </a:lnTo>
                  <a:cubicBezTo>
                    <a:pt x="0" y="14095"/>
                    <a:pt x="14095" y="0"/>
                    <a:pt x="314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85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031717" y="7214941"/>
            <a:ext cx="3084010" cy="2733204"/>
          </a:xfrm>
          <a:custGeom>
            <a:avLst/>
            <a:gdLst/>
            <a:ahLst/>
            <a:cxnLst/>
            <a:rect l="l" t="t" r="r" b="b"/>
            <a:pathLst>
              <a:path w="3084010" h="2733204">
                <a:moveTo>
                  <a:pt x="0" y="0"/>
                </a:moveTo>
                <a:lnTo>
                  <a:pt x="3084010" y="0"/>
                </a:lnTo>
                <a:lnTo>
                  <a:pt x="3084010" y="2733204"/>
                </a:lnTo>
                <a:lnTo>
                  <a:pt x="0" y="273320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107769" y="4854831"/>
            <a:ext cx="585912" cy="689308"/>
          </a:xfrm>
          <a:custGeom>
            <a:avLst/>
            <a:gdLst/>
            <a:ahLst/>
            <a:cxnLst/>
            <a:rect l="l" t="t" r="r" b="b"/>
            <a:pathLst>
              <a:path w="585912" h="689308">
                <a:moveTo>
                  <a:pt x="0" y="0"/>
                </a:moveTo>
                <a:lnTo>
                  <a:pt x="585912" y="0"/>
                </a:lnTo>
                <a:lnTo>
                  <a:pt x="585912" y="689307"/>
                </a:lnTo>
                <a:lnTo>
                  <a:pt x="0" y="68930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107769" y="6313577"/>
            <a:ext cx="585912" cy="689308"/>
          </a:xfrm>
          <a:custGeom>
            <a:avLst/>
            <a:gdLst/>
            <a:ahLst/>
            <a:cxnLst/>
            <a:rect l="l" t="t" r="r" b="b"/>
            <a:pathLst>
              <a:path w="585912" h="689308">
                <a:moveTo>
                  <a:pt x="0" y="0"/>
                </a:moveTo>
                <a:lnTo>
                  <a:pt x="585912" y="0"/>
                </a:lnTo>
                <a:lnTo>
                  <a:pt x="585912" y="689308"/>
                </a:lnTo>
                <a:lnTo>
                  <a:pt x="0" y="68930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107769" y="3508139"/>
            <a:ext cx="585912" cy="689308"/>
          </a:xfrm>
          <a:custGeom>
            <a:avLst/>
            <a:gdLst/>
            <a:ahLst/>
            <a:cxnLst/>
            <a:rect l="l" t="t" r="r" b="b"/>
            <a:pathLst>
              <a:path w="585912" h="689308">
                <a:moveTo>
                  <a:pt x="0" y="0"/>
                </a:moveTo>
                <a:lnTo>
                  <a:pt x="585912" y="0"/>
                </a:lnTo>
                <a:lnTo>
                  <a:pt x="585912" y="689308"/>
                </a:lnTo>
                <a:lnTo>
                  <a:pt x="0" y="68930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107769" y="7783602"/>
            <a:ext cx="585912" cy="689308"/>
          </a:xfrm>
          <a:custGeom>
            <a:avLst/>
            <a:gdLst/>
            <a:ahLst/>
            <a:cxnLst/>
            <a:rect l="l" t="t" r="r" b="b"/>
            <a:pathLst>
              <a:path w="585912" h="689308">
                <a:moveTo>
                  <a:pt x="0" y="0"/>
                </a:moveTo>
                <a:lnTo>
                  <a:pt x="585912" y="0"/>
                </a:lnTo>
                <a:lnTo>
                  <a:pt x="585912" y="689308"/>
                </a:lnTo>
                <a:lnTo>
                  <a:pt x="0" y="68930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5948116"/>
            <a:ext cx="2823782" cy="4114800"/>
          </a:xfrm>
          <a:custGeom>
            <a:avLst/>
            <a:gdLst/>
            <a:ahLst/>
            <a:cxnLst/>
            <a:rect l="l" t="t" r="r" b="b"/>
            <a:pathLst>
              <a:path w="2823782" h="4114800">
                <a:moveTo>
                  <a:pt x="0" y="0"/>
                </a:moveTo>
                <a:lnTo>
                  <a:pt x="2823782" y="0"/>
                </a:lnTo>
                <a:lnTo>
                  <a:pt x="28237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524542" y="895350"/>
            <a:ext cx="13238916" cy="957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6"/>
              </a:lnSpc>
            </a:pPr>
            <a:r>
              <a:rPr lang="en-US" sz="5447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Ознаками сексуального насильства є: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179335" y="3501956"/>
            <a:ext cx="11906366" cy="61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Захворювання, що передаються статевим шляхом.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179335" y="4798740"/>
            <a:ext cx="12140780" cy="61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Рання вагітність.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2146866"/>
            <a:ext cx="16230600" cy="755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 b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Медичні та фізичні ознаки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179335" y="6305625"/>
            <a:ext cx="11486684" cy="61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Синці на внутрішній стороні стегон, грудях, сідницях.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179335" y="7597850"/>
            <a:ext cx="11486684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Сліди від укусів чи інші фізичні ознаки, непритаманні віку дитини.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C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82720"/>
            <a:ext cx="16230600" cy="8533716"/>
            <a:chOff x="0" y="0"/>
            <a:chExt cx="4274726" cy="22475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247563"/>
            </a:xfrm>
            <a:custGeom>
              <a:avLst/>
              <a:gdLst/>
              <a:ahLst/>
              <a:cxnLst/>
              <a:rect l="l" t="t" r="r" b="b"/>
              <a:pathLst>
                <a:path w="4274726" h="2247563">
                  <a:moveTo>
                    <a:pt x="31482" y="0"/>
                  </a:moveTo>
                  <a:lnTo>
                    <a:pt x="4243244" y="0"/>
                  </a:lnTo>
                  <a:cubicBezTo>
                    <a:pt x="4260631" y="0"/>
                    <a:pt x="4274726" y="14095"/>
                    <a:pt x="4274726" y="31482"/>
                  </a:cubicBezTo>
                  <a:lnTo>
                    <a:pt x="4274726" y="2216081"/>
                  </a:lnTo>
                  <a:cubicBezTo>
                    <a:pt x="4274726" y="2224431"/>
                    <a:pt x="4271409" y="2232438"/>
                    <a:pt x="4265505" y="2238342"/>
                  </a:cubicBezTo>
                  <a:cubicBezTo>
                    <a:pt x="4259601" y="2244246"/>
                    <a:pt x="4251594" y="2247563"/>
                    <a:pt x="4243244" y="2247563"/>
                  </a:cubicBezTo>
                  <a:lnTo>
                    <a:pt x="31482" y="2247563"/>
                  </a:lnTo>
                  <a:cubicBezTo>
                    <a:pt x="14095" y="2247563"/>
                    <a:pt x="0" y="2233468"/>
                    <a:pt x="0" y="2216081"/>
                  </a:cubicBezTo>
                  <a:lnTo>
                    <a:pt x="0" y="31482"/>
                  </a:lnTo>
                  <a:cubicBezTo>
                    <a:pt x="0" y="14095"/>
                    <a:pt x="14095" y="0"/>
                    <a:pt x="314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85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031717" y="7214941"/>
            <a:ext cx="3084010" cy="2733204"/>
          </a:xfrm>
          <a:custGeom>
            <a:avLst/>
            <a:gdLst/>
            <a:ahLst/>
            <a:cxnLst/>
            <a:rect l="l" t="t" r="r" b="b"/>
            <a:pathLst>
              <a:path w="3084010" h="2733204">
                <a:moveTo>
                  <a:pt x="0" y="0"/>
                </a:moveTo>
                <a:lnTo>
                  <a:pt x="3084010" y="0"/>
                </a:lnTo>
                <a:lnTo>
                  <a:pt x="3084010" y="2733204"/>
                </a:lnTo>
                <a:lnTo>
                  <a:pt x="0" y="273320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107769" y="4854831"/>
            <a:ext cx="585912" cy="689308"/>
          </a:xfrm>
          <a:custGeom>
            <a:avLst/>
            <a:gdLst/>
            <a:ahLst/>
            <a:cxnLst/>
            <a:rect l="l" t="t" r="r" b="b"/>
            <a:pathLst>
              <a:path w="585912" h="689308">
                <a:moveTo>
                  <a:pt x="0" y="0"/>
                </a:moveTo>
                <a:lnTo>
                  <a:pt x="585912" y="0"/>
                </a:lnTo>
                <a:lnTo>
                  <a:pt x="585912" y="689307"/>
                </a:lnTo>
                <a:lnTo>
                  <a:pt x="0" y="68930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107769" y="6153738"/>
            <a:ext cx="585912" cy="689308"/>
          </a:xfrm>
          <a:custGeom>
            <a:avLst/>
            <a:gdLst/>
            <a:ahLst/>
            <a:cxnLst/>
            <a:rect l="l" t="t" r="r" b="b"/>
            <a:pathLst>
              <a:path w="585912" h="689308">
                <a:moveTo>
                  <a:pt x="0" y="0"/>
                </a:moveTo>
                <a:lnTo>
                  <a:pt x="585912" y="0"/>
                </a:lnTo>
                <a:lnTo>
                  <a:pt x="585912" y="689308"/>
                </a:lnTo>
                <a:lnTo>
                  <a:pt x="0" y="68930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107769" y="3508139"/>
            <a:ext cx="585912" cy="689308"/>
          </a:xfrm>
          <a:custGeom>
            <a:avLst/>
            <a:gdLst/>
            <a:ahLst/>
            <a:cxnLst/>
            <a:rect l="l" t="t" r="r" b="b"/>
            <a:pathLst>
              <a:path w="585912" h="689308">
                <a:moveTo>
                  <a:pt x="0" y="0"/>
                </a:moveTo>
                <a:lnTo>
                  <a:pt x="585912" y="0"/>
                </a:lnTo>
                <a:lnTo>
                  <a:pt x="585912" y="689308"/>
                </a:lnTo>
                <a:lnTo>
                  <a:pt x="0" y="68930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107769" y="7783602"/>
            <a:ext cx="585912" cy="689308"/>
          </a:xfrm>
          <a:custGeom>
            <a:avLst/>
            <a:gdLst/>
            <a:ahLst/>
            <a:cxnLst/>
            <a:rect l="l" t="t" r="r" b="b"/>
            <a:pathLst>
              <a:path w="585912" h="689308">
                <a:moveTo>
                  <a:pt x="0" y="0"/>
                </a:moveTo>
                <a:lnTo>
                  <a:pt x="585912" y="0"/>
                </a:lnTo>
                <a:lnTo>
                  <a:pt x="585912" y="689308"/>
                </a:lnTo>
                <a:lnTo>
                  <a:pt x="0" y="68930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8293" y="6498392"/>
            <a:ext cx="2637141" cy="3332880"/>
          </a:xfrm>
          <a:custGeom>
            <a:avLst/>
            <a:gdLst/>
            <a:ahLst/>
            <a:cxnLst/>
            <a:rect l="l" t="t" r="r" b="b"/>
            <a:pathLst>
              <a:path w="2637141" h="3332880">
                <a:moveTo>
                  <a:pt x="0" y="0"/>
                </a:moveTo>
                <a:lnTo>
                  <a:pt x="2637141" y="0"/>
                </a:lnTo>
                <a:lnTo>
                  <a:pt x="2637141" y="3332880"/>
                </a:lnTo>
                <a:lnTo>
                  <a:pt x="0" y="333288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524542" y="895350"/>
            <a:ext cx="13238916" cy="957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6"/>
              </a:lnSpc>
            </a:pPr>
            <a:r>
              <a:rPr lang="en-US" sz="5447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Ознаками сексуального насильства є: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179335" y="3501956"/>
            <a:ext cx="11906366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Синдром «брудного тіла» (дитина вважає себе нечистою).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179335" y="4928188"/>
            <a:ext cx="12140780" cy="61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Відмова від гігієнічного догляду за собою.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2146866"/>
            <a:ext cx="16230600" cy="755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 b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Рольова поведінка та самооцінка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179335" y="5997831"/>
            <a:ext cx="11486684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Створення сексуальних сценаріїв в іграх з іграшками або ляльками.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179335" y="7597850"/>
            <a:ext cx="11486684" cy="1854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Нашарування великої кількості одягу або носіння максимально закритого одягу.</a:t>
            </a:r>
          </a:p>
          <a:p>
            <a:pPr algn="l">
              <a:lnSpc>
                <a:spcPts val="4899"/>
              </a:lnSpc>
            </a:pPr>
            <a:endParaRPr lang="en-US" sz="3499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C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82720"/>
            <a:ext cx="16230600" cy="8533716"/>
            <a:chOff x="0" y="0"/>
            <a:chExt cx="4274726" cy="22475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247563"/>
            </a:xfrm>
            <a:custGeom>
              <a:avLst/>
              <a:gdLst/>
              <a:ahLst/>
              <a:cxnLst/>
              <a:rect l="l" t="t" r="r" b="b"/>
              <a:pathLst>
                <a:path w="4274726" h="2247563">
                  <a:moveTo>
                    <a:pt x="31482" y="0"/>
                  </a:moveTo>
                  <a:lnTo>
                    <a:pt x="4243244" y="0"/>
                  </a:lnTo>
                  <a:cubicBezTo>
                    <a:pt x="4260631" y="0"/>
                    <a:pt x="4274726" y="14095"/>
                    <a:pt x="4274726" y="31482"/>
                  </a:cubicBezTo>
                  <a:lnTo>
                    <a:pt x="4274726" y="2216081"/>
                  </a:lnTo>
                  <a:cubicBezTo>
                    <a:pt x="4274726" y="2224431"/>
                    <a:pt x="4271409" y="2232438"/>
                    <a:pt x="4265505" y="2238342"/>
                  </a:cubicBezTo>
                  <a:cubicBezTo>
                    <a:pt x="4259601" y="2244246"/>
                    <a:pt x="4251594" y="2247563"/>
                    <a:pt x="4243244" y="2247563"/>
                  </a:cubicBezTo>
                  <a:lnTo>
                    <a:pt x="31482" y="2247563"/>
                  </a:lnTo>
                  <a:cubicBezTo>
                    <a:pt x="14095" y="2247563"/>
                    <a:pt x="0" y="2233468"/>
                    <a:pt x="0" y="2216081"/>
                  </a:cubicBezTo>
                  <a:lnTo>
                    <a:pt x="0" y="31482"/>
                  </a:lnTo>
                  <a:cubicBezTo>
                    <a:pt x="0" y="14095"/>
                    <a:pt x="14095" y="0"/>
                    <a:pt x="314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85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031717" y="7214941"/>
            <a:ext cx="3084010" cy="2733204"/>
          </a:xfrm>
          <a:custGeom>
            <a:avLst/>
            <a:gdLst/>
            <a:ahLst/>
            <a:cxnLst/>
            <a:rect l="l" t="t" r="r" b="b"/>
            <a:pathLst>
              <a:path w="3084010" h="2733204">
                <a:moveTo>
                  <a:pt x="0" y="0"/>
                </a:moveTo>
                <a:lnTo>
                  <a:pt x="3084010" y="0"/>
                </a:lnTo>
                <a:lnTo>
                  <a:pt x="3084010" y="2733204"/>
                </a:lnTo>
                <a:lnTo>
                  <a:pt x="0" y="273320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107769" y="4854831"/>
            <a:ext cx="585912" cy="689308"/>
          </a:xfrm>
          <a:custGeom>
            <a:avLst/>
            <a:gdLst/>
            <a:ahLst/>
            <a:cxnLst/>
            <a:rect l="l" t="t" r="r" b="b"/>
            <a:pathLst>
              <a:path w="585912" h="689308">
                <a:moveTo>
                  <a:pt x="0" y="0"/>
                </a:moveTo>
                <a:lnTo>
                  <a:pt x="585912" y="0"/>
                </a:lnTo>
                <a:lnTo>
                  <a:pt x="585912" y="689307"/>
                </a:lnTo>
                <a:lnTo>
                  <a:pt x="0" y="68930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107769" y="6153738"/>
            <a:ext cx="585912" cy="689308"/>
          </a:xfrm>
          <a:custGeom>
            <a:avLst/>
            <a:gdLst/>
            <a:ahLst/>
            <a:cxnLst/>
            <a:rect l="l" t="t" r="r" b="b"/>
            <a:pathLst>
              <a:path w="585912" h="689308">
                <a:moveTo>
                  <a:pt x="0" y="0"/>
                </a:moveTo>
                <a:lnTo>
                  <a:pt x="585912" y="0"/>
                </a:lnTo>
                <a:lnTo>
                  <a:pt x="585912" y="689308"/>
                </a:lnTo>
                <a:lnTo>
                  <a:pt x="0" y="68930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107769" y="3508139"/>
            <a:ext cx="585912" cy="689308"/>
          </a:xfrm>
          <a:custGeom>
            <a:avLst/>
            <a:gdLst/>
            <a:ahLst/>
            <a:cxnLst/>
            <a:rect l="l" t="t" r="r" b="b"/>
            <a:pathLst>
              <a:path w="585912" h="689308">
                <a:moveTo>
                  <a:pt x="0" y="0"/>
                </a:moveTo>
                <a:lnTo>
                  <a:pt x="585912" y="0"/>
                </a:lnTo>
                <a:lnTo>
                  <a:pt x="585912" y="689308"/>
                </a:lnTo>
                <a:lnTo>
                  <a:pt x="0" y="68930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35099" y="5279026"/>
            <a:ext cx="2286895" cy="4918053"/>
          </a:xfrm>
          <a:custGeom>
            <a:avLst/>
            <a:gdLst/>
            <a:ahLst/>
            <a:cxnLst/>
            <a:rect l="l" t="t" r="r" b="b"/>
            <a:pathLst>
              <a:path w="2286895" h="4918053">
                <a:moveTo>
                  <a:pt x="0" y="0"/>
                </a:moveTo>
                <a:lnTo>
                  <a:pt x="2286895" y="0"/>
                </a:lnTo>
                <a:lnTo>
                  <a:pt x="2286895" y="4918052"/>
                </a:lnTo>
                <a:lnTo>
                  <a:pt x="0" y="491805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524542" y="895350"/>
            <a:ext cx="13238916" cy="957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6"/>
              </a:lnSpc>
            </a:pPr>
            <a:r>
              <a:rPr lang="en-US" sz="5447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Ознаками сексуального насильства є: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179335" y="3501956"/>
            <a:ext cx="11906366" cy="61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Дитяча або підліткова проституція.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179335" y="4928188"/>
            <a:ext cx="12140780" cy="61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Вчинення сексуальних злочинів.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2146866"/>
            <a:ext cx="16230600" cy="755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 b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Ознаки ризикованої поведінки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179335" y="5997831"/>
            <a:ext cx="11486684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Сексуальні домагання до дітей, підлітків або дорослих.</a:t>
            </a:r>
          </a:p>
          <a:p>
            <a:pPr algn="l">
              <a:lnSpc>
                <a:spcPts val="4899"/>
              </a:lnSpc>
            </a:pPr>
            <a:endParaRPr lang="en-US" sz="3499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82720"/>
            <a:ext cx="16230600" cy="8533716"/>
            <a:chOff x="0" y="0"/>
            <a:chExt cx="4274726" cy="22475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247563"/>
            </a:xfrm>
            <a:custGeom>
              <a:avLst/>
              <a:gdLst/>
              <a:ahLst/>
              <a:cxnLst/>
              <a:rect l="l" t="t" r="r" b="b"/>
              <a:pathLst>
                <a:path w="4274726" h="2247563">
                  <a:moveTo>
                    <a:pt x="31482" y="0"/>
                  </a:moveTo>
                  <a:lnTo>
                    <a:pt x="4243244" y="0"/>
                  </a:lnTo>
                  <a:cubicBezTo>
                    <a:pt x="4260631" y="0"/>
                    <a:pt x="4274726" y="14095"/>
                    <a:pt x="4274726" y="31482"/>
                  </a:cubicBezTo>
                  <a:lnTo>
                    <a:pt x="4274726" y="2216081"/>
                  </a:lnTo>
                  <a:cubicBezTo>
                    <a:pt x="4274726" y="2224431"/>
                    <a:pt x="4271409" y="2232438"/>
                    <a:pt x="4265505" y="2238342"/>
                  </a:cubicBezTo>
                  <a:cubicBezTo>
                    <a:pt x="4259601" y="2244246"/>
                    <a:pt x="4251594" y="2247563"/>
                    <a:pt x="4243244" y="2247563"/>
                  </a:cubicBezTo>
                  <a:lnTo>
                    <a:pt x="31482" y="2247563"/>
                  </a:lnTo>
                  <a:cubicBezTo>
                    <a:pt x="14095" y="2247563"/>
                    <a:pt x="0" y="2233468"/>
                    <a:pt x="0" y="2216081"/>
                  </a:cubicBezTo>
                  <a:lnTo>
                    <a:pt x="0" y="31482"/>
                  </a:lnTo>
                  <a:cubicBezTo>
                    <a:pt x="0" y="14095"/>
                    <a:pt x="14095" y="0"/>
                    <a:pt x="314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85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031717" y="7214941"/>
            <a:ext cx="3084010" cy="2733204"/>
          </a:xfrm>
          <a:custGeom>
            <a:avLst/>
            <a:gdLst/>
            <a:ahLst/>
            <a:cxnLst/>
            <a:rect l="l" t="t" r="r" b="b"/>
            <a:pathLst>
              <a:path w="3084010" h="2733204">
                <a:moveTo>
                  <a:pt x="0" y="0"/>
                </a:moveTo>
                <a:lnTo>
                  <a:pt x="3084010" y="0"/>
                </a:lnTo>
                <a:lnTo>
                  <a:pt x="3084010" y="2733204"/>
                </a:lnTo>
                <a:lnTo>
                  <a:pt x="0" y="273320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300433" y="3722618"/>
            <a:ext cx="237458" cy="879475"/>
          </a:xfrm>
          <a:custGeom>
            <a:avLst/>
            <a:gdLst/>
            <a:ahLst/>
            <a:cxnLst/>
            <a:rect l="l" t="t" r="r" b="b"/>
            <a:pathLst>
              <a:path w="237458" h="879475">
                <a:moveTo>
                  <a:pt x="0" y="0"/>
                </a:moveTo>
                <a:lnTo>
                  <a:pt x="237459" y="0"/>
                </a:lnTo>
                <a:lnTo>
                  <a:pt x="237459" y="879475"/>
                </a:lnTo>
                <a:lnTo>
                  <a:pt x="0" y="87947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300433" y="5149578"/>
            <a:ext cx="237458" cy="879475"/>
          </a:xfrm>
          <a:custGeom>
            <a:avLst/>
            <a:gdLst/>
            <a:ahLst/>
            <a:cxnLst/>
            <a:rect l="l" t="t" r="r" b="b"/>
            <a:pathLst>
              <a:path w="237458" h="879475">
                <a:moveTo>
                  <a:pt x="0" y="0"/>
                </a:moveTo>
                <a:lnTo>
                  <a:pt x="237459" y="0"/>
                </a:lnTo>
                <a:lnTo>
                  <a:pt x="237459" y="879475"/>
                </a:lnTo>
                <a:lnTo>
                  <a:pt x="0" y="87947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300433" y="6268371"/>
            <a:ext cx="237458" cy="879475"/>
          </a:xfrm>
          <a:custGeom>
            <a:avLst/>
            <a:gdLst/>
            <a:ahLst/>
            <a:cxnLst/>
            <a:rect l="l" t="t" r="r" b="b"/>
            <a:pathLst>
              <a:path w="237458" h="879475">
                <a:moveTo>
                  <a:pt x="0" y="0"/>
                </a:moveTo>
                <a:lnTo>
                  <a:pt x="237459" y="0"/>
                </a:lnTo>
                <a:lnTo>
                  <a:pt x="237459" y="879475"/>
                </a:lnTo>
                <a:lnTo>
                  <a:pt x="0" y="87947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300433" y="7690771"/>
            <a:ext cx="237458" cy="879475"/>
          </a:xfrm>
          <a:custGeom>
            <a:avLst/>
            <a:gdLst/>
            <a:ahLst/>
            <a:cxnLst/>
            <a:rect l="l" t="t" r="r" b="b"/>
            <a:pathLst>
              <a:path w="237458" h="879475">
                <a:moveTo>
                  <a:pt x="0" y="0"/>
                </a:moveTo>
                <a:lnTo>
                  <a:pt x="237459" y="0"/>
                </a:lnTo>
                <a:lnTo>
                  <a:pt x="237459" y="879475"/>
                </a:lnTo>
                <a:lnTo>
                  <a:pt x="0" y="87947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56131" y="6029053"/>
            <a:ext cx="2267721" cy="3835469"/>
          </a:xfrm>
          <a:custGeom>
            <a:avLst/>
            <a:gdLst/>
            <a:ahLst/>
            <a:cxnLst/>
            <a:rect l="l" t="t" r="r" b="b"/>
            <a:pathLst>
              <a:path w="2267721" h="3835469">
                <a:moveTo>
                  <a:pt x="0" y="0"/>
                </a:moveTo>
                <a:lnTo>
                  <a:pt x="2267721" y="0"/>
                </a:lnTo>
                <a:lnTo>
                  <a:pt x="2267721" y="3835469"/>
                </a:lnTo>
                <a:lnTo>
                  <a:pt x="0" y="3835469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723852" y="895350"/>
            <a:ext cx="12840295" cy="957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6"/>
              </a:lnSpc>
            </a:pPr>
            <a:r>
              <a:rPr lang="en-US" sz="5447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На що слід звернути увагу педагогам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179335" y="3501956"/>
            <a:ext cx="11906366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Не цікавляться освітньою діяльністю дитини (не відвідують зборів, не контактують із педагогами).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179335" y="4928188"/>
            <a:ext cx="12140780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Перебувають у стані алкогольного або наркотичного сп’яніння під час відвідування закладу освіти.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2146866"/>
            <a:ext cx="16230600" cy="755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 b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Поведінка батьків або опікунів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179456" y="6182646"/>
            <a:ext cx="11486684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Надмірно вживають алкоголь, наркотики, грають в азартні ігри, відвідують ігрові клуби.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179456" y="7608221"/>
            <a:ext cx="11486684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Проявляють агресію до працівників закладу освіти чи інших батьків.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82720"/>
            <a:ext cx="16230600" cy="8533716"/>
            <a:chOff x="0" y="0"/>
            <a:chExt cx="4274726" cy="22475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247563"/>
            </a:xfrm>
            <a:custGeom>
              <a:avLst/>
              <a:gdLst/>
              <a:ahLst/>
              <a:cxnLst/>
              <a:rect l="l" t="t" r="r" b="b"/>
              <a:pathLst>
                <a:path w="4274726" h="2247563">
                  <a:moveTo>
                    <a:pt x="31482" y="0"/>
                  </a:moveTo>
                  <a:lnTo>
                    <a:pt x="4243244" y="0"/>
                  </a:lnTo>
                  <a:cubicBezTo>
                    <a:pt x="4260631" y="0"/>
                    <a:pt x="4274726" y="14095"/>
                    <a:pt x="4274726" y="31482"/>
                  </a:cubicBezTo>
                  <a:lnTo>
                    <a:pt x="4274726" y="2216081"/>
                  </a:lnTo>
                  <a:cubicBezTo>
                    <a:pt x="4274726" y="2224431"/>
                    <a:pt x="4271409" y="2232438"/>
                    <a:pt x="4265505" y="2238342"/>
                  </a:cubicBezTo>
                  <a:cubicBezTo>
                    <a:pt x="4259601" y="2244246"/>
                    <a:pt x="4251594" y="2247563"/>
                    <a:pt x="4243244" y="2247563"/>
                  </a:cubicBezTo>
                  <a:lnTo>
                    <a:pt x="31482" y="2247563"/>
                  </a:lnTo>
                  <a:cubicBezTo>
                    <a:pt x="14095" y="2247563"/>
                    <a:pt x="0" y="2233468"/>
                    <a:pt x="0" y="2216081"/>
                  </a:cubicBezTo>
                  <a:lnTo>
                    <a:pt x="0" y="31482"/>
                  </a:lnTo>
                  <a:cubicBezTo>
                    <a:pt x="0" y="14095"/>
                    <a:pt x="14095" y="0"/>
                    <a:pt x="314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85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031717" y="7214941"/>
            <a:ext cx="3084010" cy="2733204"/>
          </a:xfrm>
          <a:custGeom>
            <a:avLst/>
            <a:gdLst/>
            <a:ahLst/>
            <a:cxnLst/>
            <a:rect l="l" t="t" r="r" b="b"/>
            <a:pathLst>
              <a:path w="3084010" h="2733204">
                <a:moveTo>
                  <a:pt x="0" y="0"/>
                </a:moveTo>
                <a:lnTo>
                  <a:pt x="3084010" y="0"/>
                </a:lnTo>
                <a:lnTo>
                  <a:pt x="3084010" y="2733204"/>
                </a:lnTo>
                <a:lnTo>
                  <a:pt x="0" y="273320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867840" y="2814657"/>
            <a:ext cx="821428" cy="966386"/>
          </a:xfrm>
          <a:custGeom>
            <a:avLst/>
            <a:gdLst/>
            <a:ahLst/>
            <a:cxnLst/>
            <a:rect l="l" t="t" r="r" b="b"/>
            <a:pathLst>
              <a:path w="821428" h="966386">
                <a:moveTo>
                  <a:pt x="0" y="0"/>
                </a:moveTo>
                <a:lnTo>
                  <a:pt x="821428" y="0"/>
                </a:lnTo>
                <a:lnTo>
                  <a:pt x="821428" y="966386"/>
                </a:lnTo>
                <a:lnTo>
                  <a:pt x="0" y="96638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41667" y="7214941"/>
            <a:ext cx="3020317" cy="2907055"/>
          </a:xfrm>
          <a:custGeom>
            <a:avLst/>
            <a:gdLst/>
            <a:ahLst/>
            <a:cxnLst/>
            <a:rect l="l" t="t" r="r" b="b"/>
            <a:pathLst>
              <a:path w="3020317" h="2907055">
                <a:moveTo>
                  <a:pt x="0" y="0"/>
                </a:moveTo>
                <a:lnTo>
                  <a:pt x="3020317" y="0"/>
                </a:lnTo>
                <a:lnTo>
                  <a:pt x="3020317" y="2907056"/>
                </a:lnTo>
                <a:lnTo>
                  <a:pt x="0" y="290705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391180" y="847725"/>
            <a:ext cx="15505640" cy="1401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66"/>
              </a:lnSpc>
            </a:pPr>
            <a:r>
              <a:rPr lang="en-US" sz="8047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Види домашнього насильства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392942" y="2605699"/>
            <a:ext cx="5502116" cy="1222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Психологічне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392942" y="4180501"/>
            <a:ext cx="12140780" cy="1222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Фізичне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392942" y="5755303"/>
            <a:ext cx="11978893" cy="1222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Економічне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392942" y="7330106"/>
            <a:ext cx="4875847" cy="1222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Сексуальне</a:t>
            </a:r>
          </a:p>
        </p:txBody>
      </p:sp>
      <p:sp>
        <p:nvSpPr>
          <p:cNvPr id="13" name="Freeform 13"/>
          <p:cNvSpPr/>
          <p:nvPr/>
        </p:nvSpPr>
        <p:spPr>
          <a:xfrm>
            <a:off x="4867840" y="4389459"/>
            <a:ext cx="821428" cy="966386"/>
          </a:xfrm>
          <a:custGeom>
            <a:avLst/>
            <a:gdLst/>
            <a:ahLst/>
            <a:cxnLst/>
            <a:rect l="l" t="t" r="r" b="b"/>
            <a:pathLst>
              <a:path w="821428" h="966386">
                <a:moveTo>
                  <a:pt x="0" y="0"/>
                </a:moveTo>
                <a:lnTo>
                  <a:pt x="821428" y="0"/>
                </a:lnTo>
                <a:lnTo>
                  <a:pt x="821428" y="966386"/>
                </a:lnTo>
                <a:lnTo>
                  <a:pt x="0" y="96638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867840" y="6011295"/>
            <a:ext cx="821428" cy="966386"/>
          </a:xfrm>
          <a:custGeom>
            <a:avLst/>
            <a:gdLst/>
            <a:ahLst/>
            <a:cxnLst/>
            <a:rect l="l" t="t" r="r" b="b"/>
            <a:pathLst>
              <a:path w="821428" h="966386">
                <a:moveTo>
                  <a:pt x="0" y="0"/>
                </a:moveTo>
                <a:lnTo>
                  <a:pt x="821428" y="0"/>
                </a:lnTo>
                <a:lnTo>
                  <a:pt x="821428" y="966386"/>
                </a:lnTo>
                <a:lnTo>
                  <a:pt x="0" y="96638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867840" y="7492031"/>
            <a:ext cx="821428" cy="966386"/>
          </a:xfrm>
          <a:custGeom>
            <a:avLst/>
            <a:gdLst/>
            <a:ahLst/>
            <a:cxnLst/>
            <a:rect l="l" t="t" r="r" b="b"/>
            <a:pathLst>
              <a:path w="821428" h="966386">
                <a:moveTo>
                  <a:pt x="0" y="0"/>
                </a:moveTo>
                <a:lnTo>
                  <a:pt x="821428" y="0"/>
                </a:lnTo>
                <a:lnTo>
                  <a:pt x="821428" y="966386"/>
                </a:lnTo>
                <a:lnTo>
                  <a:pt x="0" y="96638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82720"/>
            <a:ext cx="16230600" cy="8533716"/>
            <a:chOff x="0" y="0"/>
            <a:chExt cx="4274726" cy="22475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247563"/>
            </a:xfrm>
            <a:custGeom>
              <a:avLst/>
              <a:gdLst/>
              <a:ahLst/>
              <a:cxnLst/>
              <a:rect l="l" t="t" r="r" b="b"/>
              <a:pathLst>
                <a:path w="4274726" h="2247563">
                  <a:moveTo>
                    <a:pt x="31482" y="0"/>
                  </a:moveTo>
                  <a:lnTo>
                    <a:pt x="4243244" y="0"/>
                  </a:lnTo>
                  <a:cubicBezTo>
                    <a:pt x="4260631" y="0"/>
                    <a:pt x="4274726" y="14095"/>
                    <a:pt x="4274726" y="31482"/>
                  </a:cubicBezTo>
                  <a:lnTo>
                    <a:pt x="4274726" y="2216081"/>
                  </a:lnTo>
                  <a:cubicBezTo>
                    <a:pt x="4274726" y="2224431"/>
                    <a:pt x="4271409" y="2232438"/>
                    <a:pt x="4265505" y="2238342"/>
                  </a:cubicBezTo>
                  <a:cubicBezTo>
                    <a:pt x="4259601" y="2244246"/>
                    <a:pt x="4251594" y="2247563"/>
                    <a:pt x="4243244" y="2247563"/>
                  </a:cubicBezTo>
                  <a:lnTo>
                    <a:pt x="31482" y="2247563"/>
                  </a:lnTo>
                  <a:cubicBezTo>
                    <a:pt x="14095" y="2247563"/>
                    <a:pt x="0" y="2233468"/>
                    <a:pt x="0" y="2216081"/>
                  </a:cubicBezTo>
                  <a:lnTo>
                    <a:pt x="0" y="31482"/>
                  </a:lnTo>
                  <a:cubicBezTo>
                    <a:pt x="0" y="14095"/>
                    <a:pt x="14095" y="0"/>
                    <a:pt x="314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85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031717" y="7214941"/>
            <a:ext cx="3084010" cy="2733204"/>
          </a:xfrm>
          <a:custGeom>
            <a:avLst/>
            <a:gdLst/>
            <a:ahLst/>
            <a:cxnLst/>
            <a:rect l="l" t="t" r="r" b="b"/>
            <a:pathLst>
              <a:path w="3084010" h="2733204">
                <a:moveTo>
                  <a:pt x="0" y="0"/>
                </a:moveTo>
                <a:lnTo>
                  <a:pt x="3084010" y="0"/>
                </a:lnTo>
                <a:lnTo>
                  <a:pt x="3084010" y="2733204"/>
                </a:lnTo>
                <a:lnTo>
                  <a:pt x="0" y="273320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300433" y="3722618"/>
            <a:ext cx="237458" cy="879475"/>
          </a:xfrm>
          <a:custGeom>
            <a:avLst/>
            <a:gdLst/>
            <a:ahLst/>
            <a:cxnLst/>
            <a:rect l="l" t="t" r="r" b="b"/>
            <a:pathLst>
              <a:path w="237458" h="879475">
                <a:moveTo>
                  <a:pt x="0" y="0"/>
                </a:moveTo>
                <a:lnTo>
                  <a:pt x="237459" y="0"/>
                </a:lnTo>
                <a:lnTo>
                  <a:pt x="237459" y="879475"/>
                </a:lnTo>
                <a:lnTo>
                  <a:pt x="0" y="87947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300433" y="5149578"/>
            <a:ext cx="237458" cy="879475"/>
          </a:xfrm>
          <a:custGeom>
            <a:avLst/>
            <a:gdLst/>
            <a:ahLst/>
            <a:cxnLst/>
            <a:rect l="l" t="t" r="r" b="b"/>
            <a:pathLst>
              <a:path w="237458" h="879475">
                <a:moveTo>
                  <a:pt x="0" y="0"/>
                </a:moveTo>
                <a:lnTo>
                  <a:pt x="237459" y="0"/>
                </a:lnTo>
                <a:lnTo>
                  <a:pt x="237459" y="879475"/>
                </a:lnTo>
                <a:lnTo>
                  <a:pt x="0" y="87947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300433" y="6268371"/>
            <a:ext cx="237458" cy="879475"/>
          </a:xfrm>
          <a:custGeom>
            <a:avLst/>
            <a:gdLst/>
            <a:ahLst/>
            <a:cxnLst/>
            <a:rect l="l" t="t" r="r" b="b"/>
            <a:pathLst>
              <a:path w="237458" h="879475">
                <a:moveTo>
                  <a:pt x="0" y="0"/>
                </a:moveTo>
                <a:lnTo>
                  <a:pt x="237459" y="0"/>
                </a:lnTo>
                <a:lnTo>
                  <a:pt x="237459" y="879475"/>
                </a:lnTo>
                <a:lnTo>
                  <a:pt x="0" y="87947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300433" y="7690771"/>
            <a:ext cx="237458" cy="879475"/>
          </a:xfrm>
          <a:custGeom>
            <a:avLst/>
            <a:gdLst/>
            <a:ahLst/>
            <a:cxnLst/>
            <a:rect l="l" t="t" r="r" b="b"/>
            <a:pathLst>
              <a:path w="237458" h="879475">
                <a:moveTo>
                  <a:pt x="0" y="0"/>
                </a:moveTo>
                <a:lnTo>
                  <a:pt x="237459" y="0"/>
                </a:lnTo>
                <a:lnTo>
                  <a:pt x="237459" y="879475"/>
                </a:lnTo>
                <a:lnTo>
                  <a:pt x="0" y="87947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22033" y="6485359"/>
            <a:ext cx="2340226" cy="3290300"/>
          </a:xfrm>
          <a:custGeom>
            <a:avLst/>
            <a:gdLst/>
            <a:ahLst/>
            <a:cxnLst/>
            <a:rect l="l" t="t" r="r" b="b"/>
            <a:pathLst>
              <a:path w="2340226" h="3290300">
                <a:moveTo>
                  <a:pt x="0" y="0"/>
                </a:moveTo>
                <a:lnTo>
                  <a:pt x="2340225" y="0"/>
                </a:lnTo>
                <a:lnTo>
                  <a:pt x="2340225" y="3290299"/>
                </a:lnTo>
                <a:lnTo>
                  <a:pt x="0" y="3290299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723852" y="895350"/>
            <a:ext cx="12840295" cy="957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6"/>
              </a:lnSpc>
            </a:pPr>
            <a:r>
              <a:rPr lang="en-US" sz="5447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На що слід звернути увагу педагогам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179335" y="3501956"/>
            <a:ext cx="11906366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Ігнорують рекомендації педагогів, що призводить до затримки розвитку чи погіршення стану дитини.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179335" y="4928188"/>
            <a:ext cx="12140780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Не дотримуються санітарно-гігієнічних норм або правил безпечної поведінки.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2146866"/>
            <a:ext cx="16230600" cy="755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 b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Поведінка батьків або опікунів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179456" y="6182646"/>
            <a:ext cx="11486684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Не забезпечують необхідного медичного догляду, що може спричинити серйозні проблеми зі здоров’ям.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179456" y="7608221"/>
            <a:ext cx="11486684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Допускають перебування у помешканні сторонніх осіб, схильних до вживання алкоголю чи наркотиків.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82720"/>
            <a:ext cx="16230600" cy="8533716"/>
            <a:chOff x="0" y="0"/>
            <a:chExt cx="4274726" cy="22475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247563"/>
            </a:xfrm>
            <a:custGeom>
              <a:avLst/>
              <a:gdLst/>
              <a:ahLst/>
              <a:cxnLst/>
              <a:rect l="l" t="t" r="r" b="b"/>
              <a:pathLst>
                <a:path w="4274726" h="2247563">
                  <a:moveTo>
                    <a:pt x="31482" y="0"/>
                  </a:moveTo>
                  <a:lnTo>
                    <a:pt x="4243244" y="0"/>
                  </a:lnTo>
                  <a:cubicBezTo>
                    <a:pt x="4260631" y="0"/>
                    <a:pt x="4274726" y="14095"/>
                    <a:pt x="4274726" y="31482"/>
                  </a:cubicBezTo>
                  <a:lnTo>
                    <a:pt x="4274726" y="2216081"/>
                  </a:lnTo>
                  <a:cubicBezTo>
                    <a:pt x="4274726" y="2224431"/>
                    <a:pt x="4271409" y="2232438"/>
                    <a:pt x="4265505" y="2238342"/>
                  </a:cubicBezTo>
                  <a:cubicBezTo>
                    <a:pt x="4259601" y="2244246"/>
                    <a:pt x="4251594" y="2247563"/>
                    <a:pt x="4243244" y="2247563"/>
                  </a:cubicBezTo>
                  <a:lnTo>
                    <a:pt x="31482" y="2247563"/>
                  </a:lnTo>
                  <a:cubicBezTo>
                    <a:pt x="14095" y="2247563"/>
                    <a:pt x="0" y="2233468"/>
                    <a:pt x="0" y="2216081"/>
                  </a:cubicBezTo>
                  <a:lnTo>
                    <a:pt x="0" y="31482"/>
                  </a:lnTo>
                  <a:cubicBezTo>
                    <a:pt x="0" y="14095"/>
                    <a:pt x="14095" y="0"/>
                    <a:pt x="314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85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031717" y="7214941"/>
            <a:ext cx="3084010" cy="2733204"/>
          </a:xfrm>
          <a:custGeom>
            <a:avLst/>
            <a:gdLst/>
            <a:ahLst/>
            <a:cxnLst/>
            <a:rect l="l" t="t" r="r" b="b"/>
            <a:pathLst>
              <a:path w="3084010" h="2733204">
                <a:moveTo>
                  <a:pt x="0" y="0"/>
                </a:moveTo>
                <a:lnTo>
                  <a:pt x="3084010" y="0"/>
                </a:lnTo>
                <a:lnTo>
                  <a:pt x="3084010" y="2733204"/>
                </a:lnTo>
                <a:lnTo>
                  <a:pt x="0" y="273320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300433" y="3722618"/>
            <a:ext cx="237458" cy="879475"/>
          </a:xfrm>
          <a:custGeom>
            <a:avLst/>
            <a:gdLst/>
            <a:ahLst/>
            <a:cxnLst/>
            <a:rect l="l" t="t" r="r" b="b"/>
            <a:pathLst>
              <a:path w="237458" h="879475">
                <a:moveTo>
                  <a:pt x="0" y="0"/>
                </a:moveTo>
                <a:lnTo>
                  <a:pt x="237459" y="0"/>
                </a:lnTo>
                <a:lnTo>
                  <a:pt x="237459" y="879475"/>
                </a:lnTo>
                <a:lnTo>
                  <a:pt x="0" y="87947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300433" y="5149578"/>
            <a:ext cx="237458" cy="879475"/>
          </a:xfrm>
          <a:custGeom>
            <a:avLst/>
            <a:gdLst/>
            <a:ahLst/>
            <a:cxnLst/>
            <a:rect l="l" t="t" r="r" b="b"/>
            <a:pathLst>
              <a:path w="237458" h="879475">
                <a:moveTo>
                  <a:pt x="0" y="0"/>
                </a:moveTo>
                <a:lnTo>
                  <a:pt x="237459" y="0"/>
                </a:lnTo>
                <a:lnTo>
                  <a:pt x="237459" y="879475"/>
                </a:lnTo>
                <a:lnTo>
                  <a:pt x="0" y="87947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300433" y="6268371"/>
            <a:ext cx="237458" cy="879475"/>
          </a:xfrm>
          <a:custGeom>
            <a:avLst/>
            <a:gdLst/>
            <a:ahLst/>
            <a:cxnLst/>
            <a:rect l="l" t="t" r="r" b="b"/>
            <a:pathLst>
              <a:path w="237458" h="879475">
                <a:moveTo>
                  <a:pt x="0" y="0"/>
                </a:moveTo>
                <a:lnTo>
                  <a:pt x="237459" y="0"/>
                </a:lnTo>
                <a:lnTo>
                  <a:pt x="237459" y="879475"/>
                </a:lnTo>
                <a:lnTo>
                  <a:pt x="0" y="87947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300433" y="7690771"/>
            <a:ext cx="237458" cy="879475"/>
          </a:xfrm>
          <a:custGeom>
            <a:avLst/>
            <a:gdLst/>
            <a:ahLst/>
            <a:cxnLst/>
            <a:rect l="l" t="t" r="r" b="b"/>
            <a:pathLst>
              <a:path w="237458" h="879475">
                <a:moveTo>
                  <a:pt x="0" y="0"/>
                </a:moveTo>
                <a:lnTo>
                  <a:pt x="237459" y="0"/>
                </a:lnTo>
                <a:lnTo>
                  <a:pt x="237459" y="879475"/>
                </a:lnTo>
                <a:lnTo>
                  <a:pt x="0" y="87947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97217" y="7021998"/>
            <a:ext cx="2526635" cy="2994530"/>
          </a:xfrm>
          <a:custGeom>
            <a:avLst/>
            <a:gdLst/>
            <a:ahLst/>
            <a:cxnLst/>
            <a:rect l="l" t="t" r="r" b="b"/>
            <a:pathLst>
              <a:path w="2526635" h="2994530">
                <a:moveTo>
                  <a:pt x="0" y="0"/>
                </a:moveTo>
                <a:lnTo>
                  <a:pt x="2526635" y="0"/>
                </a:lnTo>
                <a:lnTo>
                  <a:pt x="2526635" y="2994530"/>
                </a:lnTo>
                <a:lnTo>
                  <a:pt x="0" y="29945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723852" y="895350"/>
            <a:ext cx="12840295" cy="957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6"/>
              </a:lnSpc>
            </a:pPr>
            <a:r>
              <a:rPr lang="en-US" sz="5447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На що слід звернути увагу педагогам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179335" y="3501956"/>
            <a:ext cx="11906366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Ознаки пригніченого психоемоційного стану, психічних розладів чи суїцидальної поведінки у батьків.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179335" y="4928188"/>
            <a:ext cx="12140780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Жорстоке поводження з членами сім’ї чи домашніми тваринами.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2156391"/>
            <a:ext cx="16230600" cy="646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 b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Ознаки емоційної та психічної нестабільності у батьків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179456" y="6182646"/>
            <a:ext cx="11486684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Перекладають догляд за молодшими дітьми на інших осіб.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179456" y="7608221"/>
            <a:ext cx="11486684" cy="61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Не забезпечують дитину кишеньковими коштами.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82720"/>
            <a:ext cx="16230600" cy="8533716"/>
            <a:chOff x="0" y="0"/>
            <a:chExt cx="4274726" cy="22475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247563"/>
            </a:xfrm>
            <a:custGeom>
              <a:avLst/>
              <a:gdLst/>
              <a:ahLst/>
              <a:cxnLst/>
              <a:rect l="l" t="t" r="r" b="b"/>
              <a:pathLst>
                <a:path w="4274726" h="2247563">
                  <a:moveTo>
                    <a:pt x="31482" y="0"/>
                  </a:moveTo>
                  <a:lnTo>
                    <a:pt x="4243244" y="0"/>
                  </a:lnTo>
                  <a:cubicBezTo>
                    <a:pt x="4260631" y="0"/>
                    <a:pt x="4274726" y="14095"/>
                    <a:pt x="4274726" y="31482"/>
                  </a:cubicBezTo>
                  <a:lnTo>
                    <a:pt x="4274726" y="2216081"/>
                  </a:lnTo>
                  <a:cubicBezTo>
                    <a:pt x="4274726" y="2224431"/>
                    <a:pt x="4271409" y="2232438"/>
                    <a:pt x="4265505" y="2238342"/>
                  </a:cubicBezTo>
                  <a:cubicBezTo>
                    <a:pt x="4259601" y="2244246"/>
                    <a:pt x="4251594" y="2247563"/>
                    <a:pt x="4243244" y="2247563"/>
                  </a:cubicBezTo>
                  <a:lnTo>
                    <a:pt x="31482" y="2247563"/>
                  </a:lnTo>
                  <a:cubicBezTo>
                    <a:pt x="14095" y="2247563"/>
                    <a:pt x="0" y="2233468"/>
                    <a:pt x="0" y="2216081"/>
                  </a:cubicBezTo>
                  <a:lnTo>
                    <a:pt x="0" y="31482"/>
                  </a:lnTo>
                  <a:cubicBezTo>
                    <a:pt x="0" y="14095"/>
                    <a:pt x="14095" y="0"/>
                    <a:pt x="314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85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031717" y="7214941"/>
            <a:ext cx="3084010" cy="2733204"/>
          </a:xfrm>
          <a:custGeom>
            <a:avLst/>
            <a:gdLst/>
            <a:ahLst/>
            <a:cxnLst/>
            <a:rect l="l" t="t" r="r" b="b"/>
            <a:pathLst>
              <a:path w="3084010" h="2733204">
                <a:moveTo>
                  <a:pt x="0" y="0"/>
                </a:moveTo>
                <a:lnTo>
                  <a:pt x="3084010" y="0"/>
                </a:lnTo>
                <a:lnTo>
                  <a:pt x="3084010" y="2733204"/>
                </a:lnTo>
                <a:lnTo>
                  <a:pt x="0" y="273320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300433" y="3587681"/>
            <a:ext cx="237458" cy="879475"/>
          </a:xfrm>
          <a:custGeom>
            <a:avLst/>
            <a:gdLst/>
            <a:ahLst/>
            <a:cxnLst/>
            <a:rect l="l" t="t" r="r" b="b"/>
            <a:pathLst>
              <a:path w="237458" h="879475">
                <a:moveTo>
                  <a:pt x="0" y="0"/>
                </a:moveTo>
                <a:lnTo>
                  <a:pt x="237459" y="0"/>
                </a:lnTo>
                <a:lnTo>
                  <a:pt x="237459" y="879475"/>
                </a:lnTo>
                <a:lnTo>
                  <a:pt x="0" y="87947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300433" y="4928026"/>
            <a:ext cx="237458" cy="879475"/>
          </a:xfrm>
          <a:custGeom>
            <a:avLst/>
            <a:gdLst/>
            <a:ahLst/>
            <a:cxnLst/>
            <a:rect l="l" t="t" r="r" b="b"/>
            <a:pathLst>
              <a:path w="237458" h="879475">
                <a:moveTo>
                  <a:pt x="0" y="0"/>
                </a:moveTo>
                <a:lnTo>
                  <a:pt x="237459" y="0"/>
                </a:lnTo>
                <a:lnTo>
                  <a:pt x="237459" y="879475"/>
                </a:lnTo>
                <a:lnTo>
                  <a:pt x="0" y="87947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300433" y="6268371"/>
            <a:ext cx="237458" cy="879475"/>
          </a:xfrm>
          <a:custGeom>
            <a:avLst/>
            <a:gdLst/>
            <a:ahLst/>
            <a:cxnLst/>
            <a:rect l="l" t="t" r="r" b="b"/>
            <a:pathLst>
              <a:path w="237458" h="879475">
                <a:moveTo>
                  <a:pt x="0" y="0"/>
                </a:moveTo>
                <a:lnTo>
                  <a:pt x="237459" y="0"/>
                </a:lnTo>
                <a:lnTo>
                  <a:pt x="237459" y="879475"/>
                </a:lnTo>
                <a:lnTo>
                  <a:pt x="0" y="87947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300433" y="7690771"/>
            <a:ext cx="237458" cy="879475"/>
          </a:xfrm>
          <a:custGeom>
            <a:avLst/>
            <a:gdLst/>
            <a:ahLst/>
            <a:cxnLst/>
            <a:rect l="l" t="t" r="r" b="b"/>
            <a:pathLst>
              <a:path w="237458" h="879475">
                <a:moveTo>
                  <a:pt x="0" y="0"/>
                </a:moveTo>
                <a:lnTo>
                  <a:pt x="237459" y="0"/>
                </a:lnTo>
                <a:lnTo>
                  <a:pt x="237459" y="879475"/>
                </a:lnTo>
                <a:lnTo>
                  <a:pt x="0" y="87947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04991" y="5633371"/>
            <a:ext cx="2311769" cy="4114800"/>
          </a:xfrm>
          <a:custGeom>
            <a:avLst/>
            <a:gdLst/>
            <a:ahLst/>
            <a:cxnLst/>
            <a:rect l="l" t="t" r="r" b="b"/>
            <a:pathLst>
              <a:path w="2311769" h="4114800">
                <a:moveTo>
                  <a:pt x="0" y="0"/>
                </a:moveTo>
                <a:lnTo>
                  <a:pt x="2311769" y="0"/>
                </a:lnTo>
                <a:lnTo>
                  <a:pt x="23117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723852" y="895350"/>
            <a:ext cx="12840295" cy="957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6"/>
              </a:lnSpc>
            </a:pPr>
            <a:r>
              <a:rPr lang="en-US" sz="5447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На що слід звернути увагу педагогам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179335" y="3501956"/>
            <a:ext cx="11906366" cy="61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Знижена здатність контролювати поведінку.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179335" y="4793978"/>
            <a:ext cx="12140780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Демонстративна хоробрість, агресія до інших дітей чи дорослих.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2137341"/>
            <a:ext cx="16230600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b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Ознаки ризикової поведінки дітей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179456" y="6182646"/>
            <a:ext cx="11486684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Ознаки бродяжництва, перебування на вулиці у вечірній та нічний час без супроводу дорослих.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179456" y="7779671"/>
            <a:ext cx="11486684" cy="61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Відвідування комп’ютерних клубів у небезпечний час.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F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82720"/>
            <a:ext cx="16230600" cy="8533716"/>
            <a:chOff x="0" y="0"/>
            <a:chExt cx="4274726" cy="22475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247563"/>
            </a:xfrm>
            <a:custGeom>
              <a:avLst/>
              <a:gdLst/>
              <a:ahLst/>
              <a:cxnLst/>
              <a:rect l="l" t="t" r="r" b="b"/>
              <a:pathLst>
                <a:path w="4274726" h="2247563">
                  <a:moveTo>
                    <a:pt x="31482" y="0"/>
                  </a:moveTo>
                  <a:lnTo>
                    <a:pt x="4243244" y="0"/>
                  </a:lnTo>
                  <a:cubicBezTo>
                    <a:pt x="4260631" y="0"/>
                    <a:pt x="4274726" y="14095"/>
                    <a:pt x="4274726" y="31482"/>
                  </a:cubicBezTo>
                  <a:lnTo>
                    <a:pt x="4274726" y="2216081"/>
                  </a:lnTo>
                  <a:cubicBezTo>
                    <a:pt x="4274726" y="2224431"/>
                    <a:pt x="4271409" y="2232438"/>
                    <a:pt x="4265505" y="2238342"/>
                  </a:cubicBezTo>
                  <a:cubicBezTo>
                    <a:pt x="4259601" y="2244246"/>
                    <a:pt x="4251594" y="2247563"/>
                    <a:pt x="4243244" y="2247563"/>
                  </a:cubicBezTo>
                  <a:lnTo>
                    <a:pt x="31482" y="2247563"/>
                  </a:lnTo>
                  <a:cubicBezTo>
                    <a:pt x="14095" y="2247563"/>
                    <a:pt x="0" y="2233468"/>
                    <a:pt x="0" y="2216081"/>
                  </a:cubicBezTo>
                  <a:lnTo>
                    <a:pt x="0" y="31482"/>
                  </a:lnTo>
                  <a:cubicBezTo>
                    <a:pt x="0" y="14095"/>
                    <a:pt x="14095" y="0"/>
                    <a:pt x="314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85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84344" y="3371798"/>
            <a:ext cx="724971" cy="732967"/>
          </a:xfrm>
          <a:custGeom>
            <a:avLst/>
            <a:gdLst/>
            <a:ahLst/>
            <a:cxnLst/>
            <a:rect l="l" t="t" r="r" b="b"/>
            <a:pathLst>
              <a:path w="724971" h="732967">
                <a:moveTo>
                  <a:pt x="0" y="0"/>
                </a:moveTo>
                <a:lnTo>
                  <a:pt x="724971" y="0"/>
                </a:lnTo>
                <a:lnTo>
                  <a:pt x="724971" y="732967"/>
                </a:lnTo>
                <a:lnTo>
                  <a:pt x="0" y="73296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345220" y="1028700"/>
            <a:ext cx="2942780" cy="1828202"/>
          </a:xfrm>
          <a:custGeom>
            <a:avLst/>
            <a:gdLst/>
            <a:ahLst/>
            <a:cxnLst/>
            <a:rect l="l" t="t" r="r" b="b"/>
            <a:pathLst>
              <a:path w="2942780" h="1828202">
                <a:moveTo>
                  <a:pt x="0" y="0"/>
                </a:moveTo>
                <a:lnTo>
                  <a:pt x="2942780" y="0"/>
                </a:lnTo>
                <a:lnTo>
                  <a:pt x="2942780" y="1828202"/>
                </a:lnTo>
                <a:lnTo>
                  <a:pt x="0" y="182820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736794" y="4134396"/>
            <a:ext cx="14079816" cy="1199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Національна дитяча «гаряча лінія» Центру «Ла Страда-Україна» </a:t>
            </a:r>
            <a:r>
              <a:rPr lang="en-US" sz="33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0-800-500-333 (для дзвінків з мобільного)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141106" y="895350"/>
            <a:ext cx="13550248" cy="2008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86"/>
              </a:lnSpc>
            </a:pPr>
            <a:r>
              <a:rPr lang="en-US" sz="5704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Куди звертатися у разі у випадку домашнього насильства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736794" y="3395699"/>
            <a:ext cx="12725487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До територіального органу поліції або за телефоном 102.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736794" y="5476787"/>
            <a:ext cx="14251333" cy="2999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Національна «гаряча лінія» з протидії домашньому насильству (консультації юриста, психолога, соціального педагога): </a:t>
            </a:r>
            <a:r>
              <a:rPr lang="en-US" sz="33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116-123 (цілодобово та безкоштовно з мобільних телефонів), 0-800-500-225 та 116-111</a:t>
            </a: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736794" y="7833907"/>
            <a:ext cx="12380941" cy="1199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Національна дитяча гаряча лінія:</a:t>
            </a:r>
            <a:r>
              <a:rPr lang="en-US" sz="33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0-800-500-333 (безкоштовно зі стаціонарних та мобільних телефонів).</a:t>
            </a:r>
          </a:p>
        </p:txBody>
      </p:sp>
      <p:sp>
        <p:nvSpPr>
          <p:cNvPr id="12" name="Freeform 12"/>
          <p:cNvSpPr/>
          <p:nvPr/>
        </p:nvSpPr>
        <p:spPr>
          <a:xfrm>
            <a:off x="1584344" y="4410533"/>
            <a:ext cx="724971" cy="732967"/>
          </a:xfrm>
          <a:custGeom>
            <a:avLst/>
            <a:gdLst/>
            <a:ahLst/>
            <a:cxnLst/>
            <a:rect l="l" t="t" r="r" b="b"/>
            <a:pathLst>
              <a:path w="724971" h="732967">
                <a:moveTo>
                  <a:pt x="0" y="0"/>
                </a:moveTo>
                <a:lnTo>
                  <a:pt x="724971" y="0"/>
                </a:lnTo>
                <a:lnTo>
                  <a:pt x="724971" y="732967"/>
                </a:lnTo>
                <a:lnTo>
                  <a:pt x="0" y="73296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84344" y="5610225"/>
            <a:ext cx="724971" cy="732967"/>
          </a:xfrm>
          <a:custGeom>
            <a:avLst/>
            <a:gdLst/>
            <a:ahLst/>
            <a:cxnLst/>
            <a:rect l="l" t="t" r="r" b="b"/>
            <a:pathLst>
              <a:path w="724971" h="732967">
                <a:moveTo>
                  <a:pt x="0" y="0"/>
                </a:moveTo>
                <a:lnTo>
                  <a:pt x="724971" y="0"/>
                </a:lnTo>
                <a:lnTo>
                  <a:pt x="724971" y="732967"/>
                </a:lnTo>
                <a:lnTo>
                  <a:pt x="0" y="73296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84344" y="7919632"/>
            <a:ext cx="724971" cy="732967"/>
          </a:xfrm>
          <a:custGeom>
            <a:avLst/>
            <a:gdLst/>
            <a:ahLst/>
            <a:cxnLst/>
            <a:rect l="l" t="t" r="r" b="b"/>
            <a:pathLst>
              <a:path w="724971" h="732967">
                <a:moveTo>
                  <a:pt x="0" y="0"/>
                </a:moveTo>
                <a:lnTo>
                  <a:pt x="724971" y="0"/>
                </a:lnTo>
                <a:lnTo>
                  <a:pt x="724971" y="732967"/>
                </a:lnTo>
                <a:lnTo>
                  <a:pt x="0" y="73296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F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82720"/>
            <a:ext cx="16230600" cy="8533716"/>
            <a:chOff x="0" y="0"/>
            <a:chExt cx="4274726" cy="22475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247563"/>
            </a:xfrm>
            <a:custGeom>
              <a:avLst/>
              <a:gdLst/>
              <a:ahLst/>
              <a:cxnLst/>
              <a:rect l="l" t="t" r="r" b="b"/>
              <a:pathLst>
                <a:path w="4274726" h="2247563">
                  <a:moveTo>
                    <a:pt x="31482" y="0"/>
                  </a:moveTo>
                  <a:lnTo>
                    <a:pt x="4243244" y="0"/>
                  </a:lnTo>
                  <a:cubicBezTo>
                    <a:pt x="4260631" y="0"/>
                    <a:pt x="4274726" y="14095"/>
                    <a:pt x="4274726" y="31482"/>
                  </a:cubicBezTo>
                  <a:lnTo>
                    <a:pt x="4274726" y="2216081"/>
                  </a:lnTo>
                  <a:cubicBezTo>
                    <a:pt x="4274726" y="2224431"/>
                    <a:pt x="4271409" y="2232438"/>
                    <a:pt x="4265505" y="2238342"/>
                  </a:cubicBezTo>
                  <a:cubicBezTo>
                    <a:pt x="4259601" y="2244246"/>
                    <a:pt x="4251594" y="2247563"/>
                    <a:pt x="4243244" y="2247563"/>
                  </a:cubicBezTo>
                  <a:lnTo>
                    <a:pt x="31482" y="2247563"/>
                  </a:lnTo>
                  <a:cubicBezTo>
                    <a:pt x="14095" y="2247563"/>
                    <a:pt x="0" y="2233468"/>
                    <a:pt x="0" y="2216081"/>
                  </a:cubicBezTo>
                  <a:lnTo>
                    <a:pt x="0" y="31482"/>
                  </a:lnTo>
                  <a:cubicBezTo>
                    <a:pt x="0" y="14095"/>
                    <a:pt x="14095" y="0"/>
                    <a:pt x="314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85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3071707"/>
            <a:ext cx="1092461" cy="554276"/>
            <a:chOff x="0" y="0"/>
            <a:chExt cx="812800" cy="41238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412386"/>
            </a:xfrm>
            <a:custGeom>
              <a:avLst/>
              <a:gdLst/>
              <a:ahLst/>
              <a:cxnLst/>
              <a:rect l="l" t="t" r="r" b="b"/>
              <a:pathLst>
                <a:path w="812800" h="412386">
                  <a:moveTo>
                    <a:pt x="0" y="0"/>
                  </a:moveTo>
                  <a:lnTo>
                    <a:pt x="609600" y="0"/>
                  </a:lnTo>
                  <a:lnTo>
                    <a:pt x="812800" y="206193"/>
                  </a:lnTo>
                  <a:lnTo>
                    <a:pt x="609600" y="412386"/>
                  </a:lnTo>
                  <a:lnTo>
                    <a:pt x="0" y="412386"/>
                  </a:lnTo>
                  <a:lnTo>
                    <a:pt x="203200" y="206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0A0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77800" y="-38100"/>
              <a:ext cx="558800" cy="4504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3815253"/>
            <a:ext cx="1092461" cy="554276"/>
            <a:chOff x="0" y="0"/>
            <a:chExt cx="812800" cy="41238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412386"/>
            </a:xfrm>
            <a:custGeom>
              <a:avLst/>
              <a:gdLst/>
              <a:ahLst/>
              <a:cxnLst/>
              <a:rect l="l" t="t" r="r" b="b"/>
              <a:pathLst>
                <a:path w="812800" h="412386">
                  <a:moveTo>
                    <a:pt x="0" y="0"/>
                  </a:moveTo>
                  <a:lnTo>
                    <a:pt x="609600" y="0"/>
                  </a:lnTo>
                  <a:lnTo>
                    <a:pt x="812800" y="206193"/>
                  </a:lnTo>
                  <a:lnTo>
                    <a:pt x="609600" y="412386"/>
                  </a:lnTo>
                  <a:lnTo>
                    <a:pt x="0" y="412386"/>
                  </a:lnTo>
                  <a:lnTo>
                    <a:pt x="203200" y="206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0A0A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77800" y="-38100"/>
              <a:ext cx="558800" cy="4504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8700" y="4560028"/>
            <a:ext cx="1092461" cy="554276"/>
            <a:chOff x="0" y="0"/>
            <a:chExt cx="812800" cy="41238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412386"/>
            </a:xfrm>
            <a:custGeom>
              <a:avLst/>
              <a:gdLst/>
              <a:ahLst/>
              <a:cxnLst/>
              <a:rect l="l" t="t" r="r" b="b"/>
              <a:pathLst>
                <a:path w="812800" h="412386">
                  <a:moveTo>
                    <a:pt x="0" y="0"/>
                  </a:moveTo>
                  <a:lnTo>
                    <a:pt x="609600" y="0"/>
                  </a:lnTo>
                  <a:lnTo>
                    <a:pt x="812800" y="206193"/>
                  </a:lnTo>
                  <a:lnTo>
                    <a:pt x="609600" y="412386"/>
                  </a:lnTo>
                  <a:lnTo>
                    <a:pt x="0" y="412386"/>
                  </a:lnTo>
                  <a:lnTo>
                    <a:pt x="203200" y="206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0A0A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77800" y="-38100"/>
              <a:ext cx="558800" cy="4504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28700" y="5282063"/>
            <a:ext cx="1092461" cy="554276"/>
            <a:chOff x="0" y="0"/>
            <a:chExt cx="812800" cy="41238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412386"/>
            </a:xfrm>
            <a:custGeom>
              <a:avLst/>
              <a:gdLst/>
              <a:ahLst/>
              <a:cxnLst/>
              <a:rect l="l" t="t" r="r" b="b"/>
              <a:pathLst>
                <a:path w="812800" h="412386">
                  <a:moveTo>
                    <a:pt x="0" y="0"/>
                  </a:moveTo>
                  <a:lnTo>
                    <a:pt x="609600" y="0"/>
                  </a:lnTo>
                  <a:lnTo>
                    <a:pt x="812800" y="206193"/>
                  </a:lnTo>
                  <a:lnTo>
                    <a:pt x="609600" y="412386"/>
                  </a:lnTo>
                  <a:lnTo>
                    <a:pt x="0" y="412386"/>
                  </a:lnTo>
                  <a:lnTo>
                    <a:pt x="203200" y="206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0A0A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177800" y="-38100"/>
              <a:ext cx="558800" cy="4504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48645" y="5964767"/>
            <a:ext cx="1092461" cy="554276"/>
            <a:chOff x="0" y="0"/>
            <a:chExt cx="812800" cy="41238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412386"/>
            </a:xfrm>
            <a:custGeom>
              <a:avLst/>
              <a:gdLst/>
              <a:ahLst/>
              <a:cxnLst/>
              <a:rect l="l" t="t" r="r" b="b"/>
              <a:pathLst>
                <a:path w="812800" h="412386">
                  <a:moveTo>
                    <a:pt x="0" y="0"/>
                  </a:moveTo>
                  <a:lnTo>
                    <a:pt x="609600" y="0"/>
                  </a:lnTo>
                  <a:lnTo>
                    <a:pt x="812800" y="206193"/>
                  </a:lnTo>
                  <a:lnTo>
                    <a:pt x="609600" y="412386"/>
                  </a:lnTo>
                  <a:lnTo>
                    <a:pt x="0" y="412386"/>
                  </a:lnTo>
                  <a:lnTo>
                    <a:pt x="203200" y="206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0A0A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77800" y="-38100"/>
              <a:ext cx="558800" cy="4504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048645" y="6731212"/>
            <a:ext cx="1092461" cy="554276"/>
            <a:chOff x="0" y="0"/>
            <a:chExt cx="812800" cy="41238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412386"/>
            </a:xfrm>
            <a:custGeom>
              <a:avLst/>
              <a:gdLst/>
              <a:ahLst/>
              <a:cxnLst/>
              <a:rect l="l" t="t" r="r" b="b"/>
              <a:pathLst>
                <a:path w="812800" h="412386">
                  <a:moveTo>
                    <a:pt x="0" y="0"/>
                  </a:moveTo>
                  <a:lnTo>
                    <a:pt x="609600" y="0"/>
                  </a:lnTo>
                  <a:lnTo>
                    <a:pt x="812800" y="206193"/>
                  </a:lnTo>
                  <a:lnTo>
                    <a:pt x="609600" y="412386"/>
                  </a:lnTo>
                  <a:lnTo>
                    <a:pt x="0" y="412386"/>
                  </a:lnTo>
                  <a:lnTo>
                    <a:pt x="203200" y="206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0A0A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77800" y="-38100"/>
              <a:ext cx="558800" cy="4504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028700" y="8051933"/>
            <a:ext cx="1092461" cy="554276"/>
            <a:chOff x="0" y="0"/>
            <a:chExt cx="812800" cy="41238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412386"/>
            </a:xfrm>
            <a:custGeom>
              <a:avLst/>
              <a:gdLst/>
              <a:ahLst/>
              <a:cxnLst/>
              <a:rect l="l" t="t" r="r" b="b"/>
              <a:pathLst>
                <a:path w="812800" h="412386">
                  <a:moveTo>
                    <a:pt x="0" y="0"/>
                  </a:moveTo>
                  <a:lnTo>
                    <a:pt x="609600" y="0"/>
                  </a:lnTo>
                  <a:lnTo>
                    <a:pt x="812800" y="206193"/>
                  </a:lnTo>
                  <a:lnTo>
                    <a:pt x="609600" y="412386"/>
                  </a:lnTo>
                  <a:lnTo>
                    <a:pt x="0" y="412386"/>
                  </a:lnTo>
                  <a:lnTo>
                    <a:pt x="203200" y="206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0A0A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177800" y="-38100"/>
              <a:ext cx="558800" cy="4504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13633954" y="2127105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5019330" y="7547743"/>
            <a:ext cx="2660503" cy="2739257"/>
          </a:xfrm>
          <a:custGeom>
            <a:avLst/>
            <a:gdLst/>
            <a:ahLst/>
            <a:cxnLst/>
            <a:rect l="l" t="t" r="r" b="b"/>
            <a:pathLst>
              <a:path w="2660503" h="2739257">
                <a:moveTo>
                  <a:pt x="0" y="0"/>
                </a:moveTo>
                <a:lnTo>
                  <a:pt x="2660503" y="0"/>
                </a:lnTo>
                <a:lnTo>
                  <a:pt x="2660503" y="2739257"/>
                </a:lnTo>
                <a:lnTo>
                  <a:pt x="0" y="273925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2381214" y="3749808"/>
            <a:ext cx="14079816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Притулки для дітей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141106" y="895350"/>
            <a:ext cx="13550248" cy="2008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86"/>
              </a:lnSpc>
            </a:pPr>
            <a:r>
              <a:rPr lang="en-US" sz="5704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Служби підтримки постраждалих осіб: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381214" y="3026543"/>
            <a:ext cx="12725487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Центри соціальних служб для сім’ї, дітей та молоді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381214" y="4473073"/>
            <a:ext cx="14251333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Центри соціально-психологічної реабілітації дітей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381214" y="5196338"/>
            <a:ext cx="12380941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Соціально-реабілітаційні центри (дитячі містечка)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2381214" y="5919603"/>
            <a:ext cx="12380941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Центри соціально-психологічної допомоги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2381214" y="6642868"/>
            <a:ext cx="14595879" cy="1199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Територіальні центри соціального обслуговування (надання соціальних послуг)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381214" y="7966208"/>
            <a:ext cx="12380941" cy="1199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Інші заклади, установи та організації, які надають соціальні послуги постраждалим особам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82720"/>
            <a:ext cx="16230600" cy="8533716"/>
            <a:chOff x="0" y="0"/>
            <a:chExt cx="4274726" cy="22475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247563"/>
            </a:xfrm>
            <a:custGeom>
              <a:avLst/>
              <a:gdLst/>
              <a:ahLst/>
              <a:cxnLst/>
              <a:rect l="l" t="t" r="r" b="b"/>
              <a:pathLst>
                <a:path w="4274726" h="2247563">
                  <a:moveTo>
                    <a:pt x="31482" y="0"/>
                  </a:moveTo>
                  <a:lnTo>
                    <a:pt x="4243244" y="0"/>
                  </a:lnTo>
                  <a:cubicBezTo>
                    <a:pt x="4260631" y="0"/>
                    <a:pt x="4274726" y="14095"/>
                    <a:pt x="4274726" y="31482"/>
                  </a:cubicBezTo>
                  <a:lnTo>
                    <a:pt x="4274726" y="2216081"/>
                  </a:lnTo>
                  <a:cubicBezTo>
                    <a:pt x="4274726" y="2224431"/>
                    <a:pt x="4271409" y="2232438"/>
                    <a:pt x="4265505" y="2238342"/>
                  </a:cubicBezTo>
                  <a:cubicBezTo>
                    <a:pt x="4259601" y="2244246"/>
                    <a:pt x="4251594" y="2247563"/>
                    <a:pt x="4243244" y="2247563"/>
                  </a:cubicBezTo>
                  <a:lnTo>
                    <a:pt x="31482" y="2247563"/>
                  </a:lnTo>
                  <a:cubicBezTo>
                    <a:pt x="14095" y="2247563"/>
                    <a:pt x="0" y="2233468"/>
                    <a:pt x="0" y="2216081"/>
                  </a:cubicBezTo>
                  <a:lnTo>
                    <a:pt x="0" y="31482"/>
                  </a:lnTo>
                  <a:cubicBezTo>
                    <a:pt x="0" y="14095"/>
                    <a:pt x="14095" y="0"/>
                    <a:pt x="314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85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031717" y="7214941"/>
            <a:ext cx="3084010" cy="2733204"/>
          </a:xfrm>
          <a:custGeom>
            <a:avLst/>
            <a:gdLst/>
            <a:ahLst/>
            <a:cxnLst/>
            <a:rect l="l" t="t" r="r" b="b"/>
            <a:pathLst>
              <a:path w="3084010" h="2733204">
                <a:moveTo>
                  <a:pt x="0" y="0"/>
                </a:moveTo>
                <a:lnTo>
                  <a:pt x="3084010" y="0"/>
                </a:lnTo>
                <a:lnTo>
                  <a:pt x="3084010" y="2733204"/>
                </a:lnTo>
                <a:lnTo>
                  <a:pt x="0" y="273320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845843" y="3259986"/>
            <a:ext cx="585912" cy="689308"/>
          </a:xfrm>
          <a:custGeom>
            <a:avLst/>
            <a:gdLst/>
            <a:ahLst/>
            <a:cxnLst/>
            <a:rect l="l" t="t" r="r" b="b"/>
            <a:pathLst>
              <a:path w="585912" h="689308">
                <a:moveTo>
                  <a:pt x="0" y="0"/>
                </a:moveTo>
                <a:lnTo>
                  <a:pt x="585912" y="0"/>
                </a:lnTo>
                <a:lnTo>
                  <a:pt x="585912" y="689308"/>
                </a:lnTo>
                <a:lnTo>
                  <a:pt x="0" y="68930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776072" y="4460270"/>
            <a:ext cx="585912" cy="689308"/>
          </a:xfrm>
          <a:custGeom>
            <a:avLst/>
            <a:gdLst/>
            <a:ahLst/>
            <a:cxnLst/>
            <a:rect l="l" t="t" r="r" b="b"/>
            <a:pathLst>
              <a:path w="585912" h="689308">
                <a:moveTo>
                  <a:pt x="0" y="0"/>
                </a:moveTo>
                <a:lnTo>
                  <a:pt x="585912" y="0"/>
                </a:lnTo>
                <a:lnTo>
                  <a:pt x="585912" y="689308"/>
                </a:lnTo>
                <a:lnTo>
                  <a:pt x="0" y="68930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845843" y="5797405"/>
            <a:ext cx="585912" cy="689308"/>
          </a:xfrm>
          <a:custGeom>
            <a:avLst/>
            <a:gdLst/>
            <a:ahLst/>
            <a:cxnLst/>
            <a:rect l="l" t="t" r="r" b="b"/>
            <a:pathLst>
              <a:path w="585912" h="689308">
                <a:moveTo>
                  <a:pt x="0" y="0"/>
                </a:moveTo>
                <a:lnTo>
                  <a:pt x="585912" y="0"/>
                </a:lnTo>
                <a:lnTo>
                  <a:pt x="585912" y="689308"/>
                </a:lnTo>
                <a:lnTo>
                  <a:pt x="0" y="68930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845843" y="6797530"/>
            <a:ext cx="585912" cy="689308"/>
          </a:xfrm>
          <a:custGeom>
            <a:avLst/>
            <a:gdLst/>
            <a:ahLst/>
            <a:cxnLst/>
            <a:rect l="l" t="t" r="r" b="b"/>
            <a:pathLst>
              <a:path w="585912" h="689308">
                <a:moveTo>
                  <a:pt x="0" y="0"/>
                </a:moveTo>
                <a:lnTo>
                  <a:pt x="585912" y="0"/>
                </a:lnTo>
                <a:lnTo>
                  <a:pt x="585912" y="689308"/>
                </a:lnTo>
                <a:lnTo>
                  <a:pt x="0" y="68930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9540" y="6913584"/>
            <a:ext cx="2816303" cy="3116241"/>
          </a:xfrm>
          <a:custGeom>
            <a:avLst/>
            <a:gdLst/>
            <a:ahLst/>
            <a:cxnLst/>
            <a:rect l="l" t="t" r="r" b="b"/>
            <a:pathLst>
              <a:path w="2816303" h="3116241">
                <a:moveTo>
                  <a:pt x="0" y="0"/>
                </a:moveTo>
                <a:lnTo>
                  <a:pt x="2816303" y="0"/>
                </a:lnTo>
                <a:lnTo>
                  <a:pt x="2816303" y="3116241"/>
                </a:lnTo>
                <a:lnTo>
                  <a:pt x="0" y="3116241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202299" y="895350"/>
            <a:ext cx="13883403" cy="957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6"/>
              </a:lnSpc>
            </a:pPr>
            <a:r>
              <a:rPr lang="en-US" sz="5447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Ознаками психологічного насильства є: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754059" y="3299840"/>
            <a:ext cx="12010402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Замкнутість, тривожність, страх або повна відсутність страху.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754059" y="4303734"/>
            <a:ext cx="12140780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Агресивність, напади люті, схильність до руйнівної чи насильницької поведінки.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785569" y="5837259"/>
            <a:ext cx="11978893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Неврівноваженість, різка зміна поведінки.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754059" y="6837384"/>
            <a:ext cx="11468220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Демонстрація страху перед батьками чи небажання йти додому.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138799" y="2009187"/>
            <a:ext cx="12010402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Емоційні та поведінкові прояви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82720"/>
            <a:ext cx="16230600" cy="8533716"/>
            <a:chOff x="0" y="0"/>
            <a:chExt cx="4274726" cy="22475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247563"/>
            </a:xfrm>
            <a:custGeom>
              <a:avLst/>
              <a:gdLst/>
              <a:ahLst/>
              <a:cxnLst/>
              <a:rect l="l" t="t" r="r" b="b"/>
              <a:pathLst>
                <a:path w="4274726" h="2247563">
                  <a:moveTo>
                    <a:pt x="31482" y="0"/>
                  </a:moveTo>
                  <a:lnTo>
                    <a:pt x="4243244" y="0"/>
                  </a:lnTo>
                  <a:cubicBezTo>
                    <a:pt x="4260631" y="0"/>
                    <a:pt x="4274726" y="14095"/>
                    <a:pt x="4274726" y="31482"/>
                  </a:cubicBezTo>
                  <a:lnTo>
                    <a:pt x="4274726" y="2216081"/>
                  </a:lnTo>
                  <a:cubicBezTo>
                    <a:pt x="4274726" y="2224431"/>
                    <a:pt x="4271409" y="2232438"/>
                    <a:pt x="4265505" y="2238342"/>
                  </a:cubicBezTo>
                  <a:cubicBezTo>
                    <a:pt x="4259601" y="2244246"/>
                    <a:pt x="4251594" y="2247563"/>
                    <a:pt x="4243244" y="2247563"/>
                  </a:cubicBezTo>
                  <a:lnTo>
                    <a:pt x="31482" y="2247563"/>
                  </a:lnTo>
                  <a:cubicBezTo>
                    <a:pt x="14095" y="2247563"/>
                    <a:pt x="0" y="2233468"/>
                    <a:pt x="0" y="2216081"/>
                  </a:cubicBezTo>
                  <a:lnTo>
                    <a:pt x="0" y="31482"/>
                  </a:lnTo>
                  <a:cubicBezTo>
                    <a:pt x="0" y="14095"/>
                    <a:pt x="14095" y="0"/>
                    <a:pt x="314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85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031717" y="7214941"/>
            <a:ext cx="3084010" cy="2733204"/>
          </a:xfrm>
          <a:custGeom>
            <a:avLst/>
            <a:gdLst/>
            <a:ahLst/>
            <a:cxnLst/>
            <a:rect l="l" t="t" r="r" b="b"/>
            <a:pathLst>
              <a:path w="3084010" h="2733204">
                <a:moveTo>
                  <a:pt x="0" y="0"/>
                </a:moveTo>
                <a:lnTo>
                  <a:pt x="3084010" y="0"/>
                </a:lnTo>
                <a:lnTo>
                  <a:pt x="3084010" y="2733204"/>
                </a:lnTo>
                <a:lnTo>
                  <a:pt x="0" y="273320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845843" y="3259986"/>
            <a:ext cx="585912" cy="689308"/>
          </a:xfrm>
          <a:custGeom>
            <a:avLst/>
            <a:gdLst/>
            <a:ahLst/>
            <a:cxnLst/>
            <a:rect l="l" t="t" r="r" b="b"/>
            <a:pathLst>
              <a:path w="585912" h="689308">
                <a:moveTo>
                  <a:pt x="0" y="0"/>
                </a:moveTo>
                <a:lnTo>
                  <a:pt x="585912" y="0"/>
                </a:lnTo>
                <a:lnTo>
                  <a:pt x="585912" y="689308"/>
                </a:lnTo>
                <a:lnTo>
                  <a:pt x="0" y="68930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845843" y="6066680"/>
            <a:ext cx="585912" cy="689308"/>
          </a:xfrm>
          <a:custGeom>
            <a:avLst/>
            <a:gdLst/>
            <a:ahLst/>
            <a:cxnLst/>
            <a:rect l="l" t="t" r="r" b="b"/>
            <a:pathLst>
              <a:path w="585912" h="689308">
                <a:moveTo>
                  <a:pt x="0" y="0"/>
                </a:moveTo>
                <a:lnTo>
                  <a:pt x="585912" y="0"/>
                </a:lnTo>
                <a:lnTo>
                  <a:pt x="585912" y="689307"/>
                </a:lnTo>
                <a:lnTo>
                  <a:pt x="0" y="68930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845843" y="7098887"/>
            <a:ext cx="585912" cy="689308"/>
          </a:xfrm>
          <a:custGeom>
            <a:avLst/>
            <a:gdLst/>
            <a:ahLst/>
            <a:cxnLst/>
            <a:rect l="l" t="t" r="r" b="b"/>
            <a:pathLst>
              <a:path w="585912" h="689308">
                <a:moveTo>
                  <a:pt x="0" y="0"/>
                </a:moveTo>
                <a:lnTo>
                  <a:pt x="585912" y="0"/>
                </a:lnTo>
                <a:lnTo>
                  <a:pt x="585912" y="689308"/>
                </a:lnTo>
                <a:lnTo>
                  <a:pt x="0" y="68930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845843" y="8127051"/>
            <a:ext cx="585912" cy="689308"/>
          </a:xfrm>
          <a:custGeom>
            <a:avLst/>
            <a:gdLst/>
            <a:ahLst/>
            <a:cxnLst/>
            <a:rect l="l" t="t" r="r" b="b"/>
            <a:pathLst>
              <a:path w="585912" h="689308">
                <a:moveTo>
                  <a:pt x="0" y="0"/>
                </a:moveTo>
                <a:lnTo>
                  <a:pt x="585912" y="0"/>
                </a:lnTo>
                <a:lnTo>
                  <a:pt x="585912" y="689307"/>
                </a:lnTo>
                <a:lnTo>
                  <a:pt x="0" y="68930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845843" y="4774787"/>
            <a:ext cx="585912" cy="689308"/>
          </a:xfrm>
          <a:custGeom>
            <a:avLst/>
            <a:gdLst/>
            <a:ahLst/>
            <a:cxnLst/>
            <a:rect l="l" t="t" r="r" b="b"/>
            <a:pathLst>
              <a:path w="585912" h="689308">
                <a:moveTo>
                  <a:pt x="0" y="0"/>
                </a:moveTo>
                <a:lnTo>
                  <a:pt x="585912" y="0"/>
                </a:lnTo>
                <a:lnTo>
                  <a:pt x="585912" y="689308"/>
                </a:lnTo>
                <a:lnTo>
                  <a:pt x="0" y="68930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41732" y="5673513"/>
            <a:ext cx="2261211" cy="3540056"/>
          </a:xfrm>
          <a:custGeom>
            <a:avLst/>
            <a:gdLst/>
            <a:ahLst/>
            <a:cxnLst/>
            <a:rect l="l" t="t" r="r" b="b"/>
            <a:pathLst>
              <a:path w="2261211" h="3540056">
                <a:moveTo>
                  <a:pt x="0" y="0"/>
                </a:moveTo>
                <a:lnTo>
                  <a:pt x="2261211" y="0"/>
                </a:lnTo>
                <a:lnTo>
                  <a:pt x="2261211" y="3540056"/>
                </a:lnTo>
                <a:lnTo>
                  <a:pt x="0" y="354005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202299" y="895350"/>
            <a:ext cx="13883403" cy="957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6"/>
              </a:lnSpc>
            </a:pPr>
            <a:r>
              <a:rPr lang="en-US" sz="5447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Ознаками психологічного насильства є: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623682" y="3174261"/>
            <a:ext cx="12010402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Уповільнене мовлення, нездатність до навчання, відсутність базових знань відповідно до віку.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623682" y="4547941"/>
            <a:ext cx="12140780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Синдром «маленького дорослого» — надмірна зрілість та відповідальність.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601343" y="6110041"/>
            <a:ext cx="11978893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Уникання однолітків, бажання спілкуватися з молодшими дітьми.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601343" y="7138741"/>
            <a:ext cx="7094697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Занижена самооцінка, почуття провини.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992321" y="2058566"/>
            <a:ext cx="1230335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Проблеми у навчанні та соціалізації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601343" y="8166905"/>
            <a:ext cx="11085314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Швидка стомлюваність, низька здатність концентрувати увагу.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82720"/>
            <a:ext cx="16230600" cy="8533716"/>
            <a:chOff x="0" y="0"/>
            <a:chExt cx="4274726" cy="22475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247563"/>
            </a:xfrm>
            <a:custGeom>
              <a:avLst/>
              <a:gdLst/>
              <a:ahLst/>
              <a:cxnLst/>
              <a:rect l="l" t="t" r="r" b="b"/>
              <a:pathLst>
                <a:path w="4274726" h="2247563">
                  <a:moveTo>
                    <a:pt x="31482" y="0"/>
                  </a:moveTo>
                  <a:lnTo>
                    <a:pt x="4243244" y="0"/>
                  </a:lnTo>
                  <a:cubicBezTo>
                    <a:pt x="4260631" y="0"/>
                    <a:pt x="4274726" y="14095"/>
                    <a:pt x="4274726" y="31482"/>
                  </a:cubicBezTo>
                  <a:lnTo>
                    <a:pt x="4274726" y="2216081"/>
                  </a:lnTo>
                  <a:cubicBezTo>
                    <a:pt x="4274726" y="2224431"/>
                    <a:pt x="4271409" y="2232438"/>
                    <a:pt x="4265505" y="2238342"/>
                  </a:cubicBezTo>
                  <a:cubicBezTo>
                    <a:pt x="4259601" y="2244246"/>
                    <a:pt x="4251594" y="2247563"/>
                    <a:pt x="4243244" y="2247563"/>
                  </a:cubicBezTo>
                  <a:lnTo>
                    <a:pt x="31482" y="2247563"/>
                  </a:lnTo>
                  <a:cubicBezTo>
                    <a:pt x="14095" y="2247563"/>
                    <a:pt x="0" y="2233468"/>
                    <a:pt x="0" y="2216081"/>
                  </a:cubicBezTo>
                  <a:lnTo>
                    <a:pt x="0" y="31482"/>
                  </a:lnTo>
                  <a:cubicBezTo>
                    <a:pt x="0" y="14095"/>
                    <a:pt x="14095" y="0"/>
                    <a:pt x="314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85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031717" y="7214941"/>
            <a:ext cx="3084010" cy="2733204"/>
          </a:xfrm>
          <a:custGeom>
            <a:avLst/>
            <a:gdLst/>
            <a:ahLst/>
            <a:cxnLst/>
            <a:rect l="l" t="t" r="r" b="b"/>
            <a:pathLst>
              <a:path w="3084010" h="2733204">
                <a:moveTo>
                  <a:pt x="0" y="0"/>
                </a:moveTo>
                <a:lnTo>
                  <a:pt x="3084010" y="0"/>
                </a:lnTo>
                <a:lnTo>
                  <a:pt x="3084010" y="2733204"/>
                </a:lnTo>
                <a:lnTo>
                  <a:pt x="0" y="273320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845843" y="3412553"/>
            <a:ext cx="585912" cy="689308"/>
          </a:xfrm>
          <a:custGeom>
            <a:avLst/>
            <a:gdLst/>
            <a:ahLst/>
            <a:cxnLst/>
            <a:rect l="l" t="t" r="r" b="b"/>
            <a:pathLst>
              <a:path w="585912" h="689308">
                <a:moveTo>
                  <a:pt x="0" y="0"/>
                </a:moveTo>
                <a:lnTo>
                  <a:pt x="585912" y="0"/>
                </a:lnTo>
                <a:lnTo>
                  <a:pt x="585912" y="689307"/>
                </a:lnTo>
                <a:lnTo>
                  <a:pt x="0" y="68930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845843" y="5539796"/>
            <a:ext cx="585912" cy="689308"/>
          </a:xfrm>
          <a:custGeom>
            <a:avLst/>
            <a:gdLst/>
            <a:ahLst/>
            <a:cxnLst/>
            <a:rect l="l" t="t" r="r" b="b"/>
            <a:pathLst>
              <a:path w="585912" h="689308">
                <a:moveTo>
                  <a:pt x="0" y="0"/>
                </a:moveTo>
                <a:lnTo>
                  <a:pt x="585912" y="0"/>
                </a:lnTo>
                <a:lnTo>
                  <a:pt x="585912" y="689308"/>
                </a:lnTo>
                <a:lnTo>
                  <a:pt x="0" y="68930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845843" y="6754233"/>
            <a:ext cx="585912" cy="689308"/>
          </a:xfrm>
          <a:custGeom>
            <a:avLst/>
            <a:gdLst/>
            <a:ahLst/>
            <a:cxnLst/>
            <a:rect l="l" t="t" r="r" b="b"/>
            <a:pathLst>
              <a:path w="585912" h="689308">
                <a:moveTo>
                  <a:pt x="0" y="0"/>
                </a:moveTo>
                <a:lnTo>
                  <a:pt x="585912" y="0"/>
                </a:lnTo>
                <a:lnTo>
                  <a:pt x="585912" y="689308"/>
                </a:lnTo>
                <a:lnTo>
                  <a:pt x="0" y="68930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845843" y="4406660"/>
            <a:ext cx="585912" cy="689308"/>
          </a:xfrm>
          <a:custGeom>
            <a:avLst/>
            <a:gdLst/>
            <a:ahLst/>
            <a:cxnLst/>
            <a:rect l="l" t="t" r="r" b="b"/>
            <a:pathLst>
              <a:path w="585912" h="689308">
                <a:moveTo>
                  <a:pt x="0" y="0"/>
                </a:moveTo>
                <a:lnTo>
                  <a:pt x="585912" y="0"/>
                </a:lnTo>
                <a:lnTo>
                  <a:pt x="585912" y="689308"/>
                </a:lnTo>
                <a:lnTo>
                  <a:pt x="0" y="68930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37490" y="6466410"/>
            <a:ext cx="2353224" cy="3648410"/>
          </a:xfrm>
          <a:custGeom>
            <a:avLst/>
            <a:gdLst/>
            <a:ahLst/>
            <a:cxnLst/>
            <a:rect l="l" t="t" r="r" b="b"/>
            <a:pathLst>
              <a:path w="2353224" h="3648410">
                <a:moveTo>
                  <a:pt x="0" y="0"/>
                </a:moveTo>
                <a:lnTo>
                  <a:pt x="2353225" y="0"/>
                </a:lnTo>
                <a:lnTo>
                  <a:pt x="2353225" y="3648409"/>
                </a:lnTo>
                <a:lnTo>
                  <a:pt x="0" y="3648409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202299" y="895350"/>
            <a:ext cx="13883403" cy="957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6"/>
              </a:lnSpc>
            </a:pPr>
            <a:r>
              <a:rPr lang="en-US" sz="5447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Ознаками психологічного насильства є: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017448" y="3406369"/>
            <a:ext cx="9500140" cy="61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Депресивні розлади, спроби самогубства.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017448" y="4460462"/>
            <a:ext cx="12140780" cy="61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Вживання алкоголю чи наркотичних речовин.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017448" y="5533613"/>
            <a:ext cx="11978893" cy="61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Схильність до мандрів або бродяжництва.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017448" y="6606763"/>
            <a:ext cx="11614311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Наявність стресоподібних розладів психіки та психосоматичних хвороб.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909463" y="2060236"/>
            <a:ext cx="14469074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Ознаки депресії та ризикованої поведінки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82720"/>
            <a:ext cx="16230600" cy="8533716"/>
            <a:chOff x="0" y="0"/>
            <a:chExt cx="4274726" cy="22475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247563"/>
            </a:xfrm>
            <a:custGeom>
              <a:avLst/>
              <a:gdLst/>
              <a:ahLst/>
              <a:cxnLst/>
              <a:rect l="l" t="t" r="r" b="b"/>
              <a:pathLst>
                <a:path w="4274726" h="2247563">
                  <a:moveTo>
                    <a:pt x="31482" y="0"/>
                  </a:moveTo>
                  <a:lnTo>
                    <a:pt x="4243244" y="0"/>
                  </a:lnTo>
                  <a:cubicBezTo>
                    <a:pt x="4260631" y="0"/>
                    <a:pt x="4274726" y="14095"/>
                    <a:pt x="4274726" y="31482"/>
                  </a:cubicBezTo>
                  <a:lnTo>
                    <a:pt x="4274726" y="2216081"/>
                  </a:lnTo>
                  <a:cubicBezTo>
                    <a:pt x="4274726" y="2224431"/>
                    <a:pt x="4271409" y="2232438"/>
                    <a:pt x="4265505" y="2238342"/>
                  </a:cubicBezTo>
                  <a:cubicBezTo>
                    <a:pt x="4259601" y="2244246"/>
                    <a:pt x="4251594" y="2247563"/>
                    <a:pt x="4243244" y="2247563"/>
                  </a:cubicBezTo>
                  <a:lnTo>
                    <a:pt x="31482" y="2247563"/>
                  </a:lnTo>
                  <a:cubicBezTo>
                    <a:pt x="14095" y="2247563"/>
                    <a:pt x="0" y="2233468"/>
                    <a:pt x="0" y="2216081"/>
                  </a:cubicBezTo>
                  <a:lnTo>
                    <a:pt x="0" y="31482"/>
                  </a:lnTo>
                  <a:cubicBezTo>
                    <a:pt x="0" y="14095"/>
                    <a:pt x="14095" y="0"/>
                    <a:pt x="314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85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031717" y="7214941"/>
            <a:ext cx="3084010" cy="2733204"/>
          </a:xfrm>
          <a:custGeom>
            <a:avLst/>
            <a:gdLst/>
            <a:ahLst/>
            <a:cxnLst/>
            <a:rect l="l" t="t" r="r" b="b"/>
            <a:pathLst>
              <a:path w="3084010" h="2733204">
                <a:moveTo>
                  <a:pt x="0" y="0"/>
                </a:moveTo>
                <a:lnTo>
                  <a:pt x="3084010" y="0"/>
                </a:lnTo>
                <a:lnTo>
                  <a:pt x="3084010" y="2733204"/>
                </a:lnTo>
                <a:lnTo>
                  <a:pt x="0" y="273320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092069" y="3412553"/>
            <a:ext cx="585912" cy="689308"/>
          </a:xfrm>
          <a:custGeom>
            <a:avLst/>
            <a:gdLst/>
            <a:ahLst/>
            <a:cxnLst/>
            <a:rect l="l" t="t" r="r" b="b"/>
            <a:pathLst>
              <a:path w="585912" h="689308">
                <a:moveTo>
                  <a:pt x="0" y="0"/>
                </a:moveTo>
                <a:lnTo>
                  <a:pt x="585912" y="0"/>
                </a:lnTo>
                <a:lnTo>
                  <a:pt x="585912" y="689307"/>
                </a:lnTo>
                <a:lnTo>
                  <a:pt x="0" y="68930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092069" y="6870287"/>
            <a:ext cx="585912" cy="689308"/>
          </a:xfrm>
          <a:custGeom>
            <a:avLst/>
            <a:gdLst/>
            <a:ahLst/>
            <a:cxnLst/>
            <a:rect l="l" t="t" r="r" b="b"/>
            <a:pathLst>
              <a:path w="585912" h="689308">
                <a:moveTo>
                  <a:pt x="0" y="0"/>
                </a:moveTo>
                <a:lnTo>
                  <a:pt x="585912" y="0"/>
                </a:lnTo>
                <a:lnTo>
                  <a:pt x="585912" y="689308"/>
                </a:lnTo>
                <a:lnTo>
                  <a:pt x="0" y="68930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092069" y="5412966"/>
            <a:ext cx="585912" cy="689308"/>
          </a:xfrm>
          <a:custGeom>
            <a:avLst/>
            <a:gdLst/>
            <a:ahLst/>
            <a:cxnLst/>
            <a:rect l="l" t="t" r="r" b="b"/>
            <a:pathLst>
              <a:path w="585912" h="689308">
                <a:moveTo>
                  <a:pt x="0" y="0"/>
                </a:moveTo>
                <a:lnTo>
                  <a:pt x="585912" y="0"/>
                </a:lnTo>
                <a:lnTo>
                  <a:pt x="585912" y="689307"/>
                </a:lnTo>
                <a:lnTo>
                  <a:pt x="0" y="68930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2614" y="7737359"/>
            <a:ext cx="2540080" cy="2549641"/>
          </a:xfrm>
          <a:custGeom>
            <a:avLst/>
            <a:gdLst/>
            <a:ahLst/>
            <a:cxnLst/>
            <a:rect l="l" t="t" r="r" b="b"/>
            <a:pathLst>
              <a:path w="2540080" h="2549641">
                <a:moveTo>
                  <a:pt x="0" y="0"/>
                </a:moveTo>
                <a:lnTo>
                  <a:pt x="2540080" y="0"/>
                </a:lnTo>
                <a:lnTo>
                  <a:pt x="2540080" y="2549641"/>
                </a:lnTo>
                <a:lnTo>
                  <a:pt x="0" y="2549641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202299" y="895350"/>
            <a:ext cx="13883403" cy="957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6"/>
              </a:lnSpc>
            </a:pPr>
            <a:r>
              <a:rPr lang="en-US" sz="5447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Ознаками психологічного насильства є: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179335" y="3441460"/>
            <a:ext cx="11906366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Прояви насильства або жорстокості до тварин чи інших живих істот.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179335" y="5327241"/>
            <a:ext cx="12140780" cy="61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Приналежність батьків до деструктивних релігійних сект.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179335" y="6628988"/>
            <a:ext cx="11978893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Інші поведінкові чи емоційні реакції, які не відповідають віковим нормам.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661783" y="2058733"/>
            <a:ext cx="1496443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Насильство та неблагополучне середовище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81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82720"/>
            <a:ext cx="16230600" cy="8533716"/>
            <a:chOff x="0" y="0"/>
            <a:chExt cx="4274726" cy="22475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247563"/>
            </a:xfrm>
            <a:custGeom>
              <a:avLst/>
              <a:gdLst/>
              <a:ahLst/>
              <a:cxnLst/>
              <a:rect l="l" t="t" r="r" b="b"/>
              <a:pathLst>
                <a:path w="4274726" h="2247563">
                  <a:moveTo>
                    <a:pt x="31482" y="0"/>
                  </a:moveTo>
                  <a:lnTo>
                    <a:pt x="4243244" y="0"/>
                  </a:lnTo>
                  <a:cubicBezTo>
                    <a:pt x="4260631" y="0"/>
                    <a:pt x="4274726" y="14095"/>
                    <a:pt x="4274726" y="31482"/>
                  </a:cubicBezTo>
                  <a:lnTo>
                    <a:pt x="4274726" y="2216081"/>
                  </a:lnTo>
                  <a:cubicBezTo>
                    <a:pt x="4274726" y="2224431"/>
                    <a:pt x="4271409" y="2232438"/>
                    <a:pt x="4265505" y="2238342"/>
                  </a:cubicBezTo>
                  <a:cubicBezTo>
                    <a:pt x="4259601" y="2244246"/>
                    <a:pt x="4251594" y="2247563"/>
                    <a:pt x="4243244" y="2247563"/>
                  </a:cubicBezTo>
                  <a:lnTo>
                    <a:pt x="31482" y="2247563"/>
                  </a:lnTo>
                  <a:cubicBezTo>
                    <a:pt x="14095" y="2247563"/>
                    <a:pt x="0" y="2233468"/>
                    <a:pt x="0" y="2216081"/>
                  </a:cubicBezTo>
                  <a:lnTo>
                    <a:pt x="0" y="31482"/>
                  </a:lnTo>
                  <a:cubicBezTo>
                    <a:pt x="0" y="14095"/>
                    <a:pt x="14095" y="0"/>
                    <a:pt x="314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85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031717" y="7214941"/>
            <a:ext cx="3084010" cy="2733204"/>
          </a:xfrm>
          <a:custGeom>
            <a:avLst/>
            <a:gdLst/>
            <a:ahLst/>
            <a:cxnLst/>
            <a:rect l="l" t="t" r="r" b="b"/>
            <a:pathLst>
              <a:path w="3084010" h="2733204">
                <a:moveTo>
                  <a:pt x="0" y="0"/>
                </a:moveTo>
                <a:lnTo>
                  <a:pt x="3084010" y="0"/>
                </a:lnTo>
                <a:lnTo>
                  <a:pt x="3084010" y="2733204"/>
                </a:lnTo>
                <a:lnTo>
                  <a:pt x="0" y="273320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107769" y="3250628"/>
            <a:ext cx="585912" cy="689308"/>
          </a:xfrm>
          <a:custGeom>
            <a:avLst/>
            <a:gdLst/>
            <a:ahLst/>
            <a:cxnLst/>
            <a:rect l="l" t="t" r="r" b="b"/>
            <a:pathLst>
              <a:path w="585912" h="689308">
                <a:moveTo>
                  <a:pt x="0" y="0"/>
                </a:moveTo>
                <a:lnTo>
                  <a:pt x="585912" y="0"/>
                </a:lnTo>
                <a:lnTo>
                  <a:pt x="585912" y="689307"/>
                </a:lnTo>
                <a:lnTo>
                  <a:pt x="0" y="68930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107769" y="6102273"/>
            <a:ext cx="585912" cy="689308"/>
          </a:xfrm>
          <a:custGeom>
            <a:avLst/>
            <a:gdLst/>
            <a:ahLst/>
            <a:cxnLst/>
            <a:rect l="l" t="t" r="r" b="b"/>
            <a:pathLst>
              <a:path w="585912" h="689308">
                <a:moveTo>
                  <a:pt x="0" y="0"/>
                </a:moveTo>
                <a:lnTo>
                  <a:pt x="585912" y="0"/>
                </a:lnTo>
                <a:lnTo>
                  <a:pt x="585912" y="689308"/>
                </a:lnTo>
                <a:lnTo>
                  <a:pt x="0" y="68930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107769" y="4798846"/>
            <a:ext cx="585912" cy="689308"/>
          </a:xfrm>
          <a:custGeom>
            <a:avLst/>
            <a:gdLst/>
            <a:ahLst/>
            <a:cxnLst/>
            <a:rect l="l" t="t" r="r" b="b"/>
            <a:pathLst>
              <a:path w="585912" h="689308">
                <a:moveTo>
                  <a:pt x="0" y="0"/>
                </a:moveTo>
                <a:lnTo>
                  <a:pt x="585912" y="0"/>
                </a:lnTo>
                <a:lnTo>
                  <a:pt x="585912" y="689308"/>
                </a:lnTo>
                <a:lnTo>
                  <a:pt x="0" y="68930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107769" y="7622726"/>
            <a:ext cx="585912" cy="689308"/>
          </a:xfrm>
          <a:custGeom>
            <a:avLst/>
            <a:gdLst/>
            <a:ahLst/>
            <a:cxnLst/>
            <a:rect l="l" t="t" r="r" b="b"/>
            <a:pathLst>
              <a:path w="585912" h="689308">
                <a:moveTo>
                  <a:pt x="0" y="0"/>
                </a:moveTo>
                <a:lnTo>
                  <a:pt x="585912" y="0"/>
                </a:lnTo>
                <a:lnTo>
                  <a:pt x="585912" y="689308"/>
                </a:lnTo>
                <a:lnTo>
                  <a:pt x="0" y="68930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4535" y="7390686"/>
            <a:ext cx="2557459" cy="2557459"/>
          </a:xfrm>
          <a:custGeom>
            <a:avLst/>
            <a:gdLst/>
            <a:ahLst/>
            <a:cxnLst/>
            <a:rect l="l" t="t" r="r" b="b"/>
            <a:pathLst>
              <a:path w="2557459" h="2557459">
                <a:moveTo>
                  <a:pt x="0" y="0"/>
                </a:moveTo>
                <a:lnTo>
                  <a:pt x="2557459" y="0"/>
                </a:lnTo>
                <a:lnTo>
                  <a:pt x="2557459" y="2557459"/>
                </a:lnTo>
                <a:lnTo>
                  <a:pt x="0" y="2557459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107769" y="895350"/>
            <a:ext cx="12072462" cy="957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6"/>
              </a:lnSpc>
            </a:pPr>
            <a:r>
              <a:rPr lang="en-US" sz="5447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Ознаками фізичного насильства є: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179335" y="3096806"/>
            <a:ext cx="11906366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Розповідь дитини про застосування до неї або інших дітей фізичного насильства.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179335" y="4550957"/>
            <a:ext cx="12140780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Погрози вигнати з дому або перемістити до іншого місця проживання.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179335" y="6016548"/>
            <a:ext cx="11978893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Наявність небезпеки з боку тварин, що утримуються вдома.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661783" y="2058733"/>
            <a:ext cx="1496443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Поведінкові сигнали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179335" y="7537001"/>
            <a:ext cx="11978893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Намагання приховати травми (відмова знімати одяг або переодягатися в присутності інших).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81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82720"/>
            <a:ext cx="16230600" cy="8533716"/>
            <a:chOff x="0" y="0"/>
            <a:chExt cx="4274726" cy="22475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247563"/>
            </a:xfrm>
            <a:custGeom>
              <a:avLst/>
              <a:gdLst/>
              <a:ahLst/>
              <a:cxnLst/>
              <a:rect l="l" t="t" r="r" b="b"/>
              <a:pathLst>
                <a:path w="4274726" h="2247563">
                  <a:moveTo>
                    <a:pt x="31482" y="0"/>
                  </a:moveTo>
                  <a:lnTo>
                    <a:pt x="4243244" y="0"/>
                  </a:lnTo>
                  <a:cubicBezTo>
                    <a:pt x="4260631" y="0"/>
                    <a:pt x="4274726" y="14095"/>
                    <a:pt x="4274726" y="31482"/>
                  </a:cubicBezTo>
                  <a:lnTo>
                    <a:pt x="4274726" y="2216081"/>
                  </a:lnTo>
                  <a:cubicBezTo>
                    <a:pt x="4274726" y="2224431"/>
                    <a:pt x="4271409" y="2232438"/>
                    <a:pt x="4265505" y="2238342"/>
                  </a:cubicBezTo>
                  <a:cubicBezTo>
                    <a:pt x="4259601" y="2244246"/>
                    <a:pt x="4251594" y="2247563"/>
                    <a:pt x="4243244" y="2247563"/>
                  </a:cubicBezTo>
                  <a:lnTo>
                    <a:pt x="31482" y="2247563"/>
                  </a:lnTo>
                  <a:cubicBezTo>
                    <a:pt x="14095" y="2247563"/>
                    <a:pt x="0" y="2233468"/>
                    <a:pt x="0" y="2216081"/>
                  </a:cubicBezTo>
                  <a:lnTo>
                    <a:pt x="0" y="31482"/>
                  </a:lnTo>
                  <a:cubicBezTo>
                    <a:pt x="0" y="14095"/>
                    <a:pt x="14095" y="0"/>
                    <a:pt x="314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85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031717" y="7214941"/>
            <a:ext cx="3084010" cy="2733204"/>
          </a:xfrm>
          <a:custGeom>
            <a:avLst/>
            <a:gdLst/>
            <a:ahLst/>
            <a:cxnLst/>
            <a:rect l="l" t="t" r="r" b="b"/>
            <a:pathLst>
              <a:path w="3084010" h="2733204">
                <a:moveTo>
                  <a:pt x="0" y="0"/>
                </a:moveTo>
                <a:lnTo>
                  <a:pt x="3084010" y="0"/>
                </a:lnTo>
                <a:lnTo>
                  <a:pt x="3084010" y="2733204"/>
                </a:lnTo>
                <a:lnTo>
                  <a:pt x="0" y="273320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107769" y="3250628"/>
            <a:ext cx="585912" cy="689308"/>
          </a:xfrm>
          <a:custGeom>
            <a:avLst/>
            <a:gdLst/>
            <a:ahLst/>
            <a:cxnLst/>
            <a:rect l="l" t="t" r="r" b="b"/>
            <a:pathLst>
              <a:path w="585912" h="689308">
                <a:moveTo>
                  <a:pt x="0" y="0"/>
                </a:moveTo>
                <a:lnTo>
                  <a:pt x="585912" y="0"/>
                </a:lnTo>
                <a:lnTo>
                  <a:pt x="585912" y="689307"/>
                </a:lnTo>
                <a:lnTo>
                  <a:pt x="0" y="68930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107769" y="6641705"/>
            <a:ext cx="585912" cy="689308"/>
          </a:xfrm>
          <a:custGeom>
            <a:avLst/>
            <a:gdLst/>
            <a:ahLst/>
            <a:cxnLst/>
            <a:rect l="l" t="t" r="r" b="b"/>
            <a:pathLst>
              <a:path w="585912" h="689308">
                <a:moveTo>
                  <a:pt x="0" y="0"/>
                </a:moveTo>
                <a:lnTo>
                  <a:pt x="585912" y="0"/>
                </a:lnTo>
                <a:lnTo>
                  <a:pt x="585912" y="689308"/>
                </a:lnTo>
                <a:lnTo>
                  <a:pt x="0" y="68930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107769" y="5143500"/>
            <a:ext cx="585912" cy="689308"/>
          </a:xfrm>
          <a:custGeom>
            <a:avLst/>
            <a:gdLst/>
            <a:ahLst/>
            <a:cxnLst/>
            <a:rect l="l" t="t" r="r" b="b"/>
            <a:pathLst>
              <a:path w="585912" h="689308">
                <a:moveTo>
                  <a:pt x="0" y="0"/>
                </a:moveTo>
                <a:lnTo>
                  <a:pt x="585912" y="0"/>
                </a:lnTo>
                <a:lnTo>
                  <a:pt x="585912" y="689308"/>
                </a:lnTo>
                <a:lnTo>
                  <a:pt x="0" y="68930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107769" y="7892235"/>
            <a:ext cx="585912" cy="689308"/>
          </a:xfrm>
          <a:custGeom>
            <a:avLst/>
            <a:gdLst/>
            <a:ahLst/>
            <a:cxnLst/>
            <a:rect l="l" t="t" r="r" b="b"/>
            <a:pathLst>
              <a:path w="585912" h="689308">
                <a:moveTo>
                  <a:pt x="0" y="0"/>
                </a:moveTo>
                <a:lnTo>
                  <a:pt x="585912" y="0"/>
                </a:lnTo>
                <a:lnTo>
                  <a:pt x="585912" y="689308"/>
                </a:lnTo>
                <a:lnTo>
                  <a:pt x="0" y="68930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26635" y="7390686"/>
            <a:ext cx="2648629" cy="2632075"/>
          </a:xfrm>
          <a:custGeom>
            <a:avLst/>
            <a:gdLst/>
            <a:ahLst/>
            <a:cxnLst/>
            <a:rect l="l" t="t" r="r" b="b"/>
            <a:pathLst>
              <a:path w="2648629" h="2632075">
                <a:moveTo>
                  <a:pt x="0" y="0"/>
                </a:moveTo>
                <a:lnTo>
                  <a:pt x="2648629" y="0"/>
                </a:lnTo>
                <a:lnTo>
                  <a:pt x="2648629" y="2632076"/>
                </a:lnTo>
                <a:lnTo>
                  <a:pt x="0" y="263207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107769" y="895350"/>
            <a:ext cx="12072462" cy="957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6"/>
              </a:lnSpc>
            </a:pPr>
            <a:r>
              <a:rPr lang="en-US" sz="5447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Ознаками фізичного насильства є: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179335" y="3096806"/>
            <a:ext cx="11906366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Синці на щоках, очах, губах, вухах, передпліччях, стегнах, кінчиках пальців.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179335" y="4843220"/>
            <a:ext cx="12140780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Рвані рани, переломи в області обличчя, травматична втрата зубів.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179335" y="6555980"/>
            <a:ext cx="11978893" cy="61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Опіки або сліди від укусів.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661783" y="2058733"/>
            <a:ext cx="1496443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Видимі фізичні ознаки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143072" y="7649615"/>
            <a:ext cx="11978893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Забиті місця на тілі з чіткими контурами предметів (наприклад, ременя, лозини).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81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82720"/>
            <a:ext cx="16230600" cy="8533716"/>
            <a:chOff x="0" y="0"/>
            <a:chExt cx="4274726" cy="22475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247563"/>
            </a:xfrm>
            <a:custGeom>
              <a:avLst/>
              <a:gdLst/>
              <a:ahLst/>
              <a:cxnLst/>
              <a:rect l="l" t="t" r="r" b="b"/>
              <a:pathLst>
                <a:path w="4274726" h="2247563">
                  <a:moveTo>
                    <a:pt x="31482" y="0"/>
                  </a:moveTo>
                  <a:lnTo>
                    <a:pt x="4243244" y="0"/>
                  </a:lnTo>
                  <a:cubicBezTo>
                    <a:pt x="4260631" y="0"/>
                    <a:pt x="4274726" y="14095"/>
                    <a:pt x="4274726" y="31482"/>
                  </a:cubicBezTo>
                  <a:lnTo>
                    <a:pt x="4274726" y="2216081"/>
                  </a:lnTo>
                  <a:cubicBezTo>
                    <a:pt x="4274726" y="2224431"/>
                    <a:pt x="4271409" y="2232438"/>
                    <a:pt x="4265505" y="2238342"/>
                  </a:cubicBezTo>
                  <a:cubicBezTo>
                    <a:pt x="4259601" y="2244246"/>
                    <a:pt x="4251594" y="2247563"/>
                    <a:pt x="4243244" y="2247563"/>
                  </a:cubicBezTo>
                  <a:lnTo>
                    <a:pt x="31482" y="2247563"/>
                  </a:lnTo>
                  <a:cubicBezTo>
                    <a:pt x="14095" y="2247563"/>
                    <a:pt x="0" y="2233468"/>
                    <a:pt x="0" y="2216081"/>
                  </a:cubicBezTo>
                  <a:lnTo>
                    <a:pt x="0" y="31482"/>
                  </a:lnTo>
                  <a:cubicBezTo>
                    <a:pt x="0" y="14095"/>
                    <a:pt x="14095" y="0"/>
                    <a:pt x="314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85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031717" y="7214941"/>
            <a:ext cx="3084010" cy="2733204"/>
          </a:xfrm>
          <a:custGeom>
            <a:avLst/>
            <a:gdLst/>
            <a:ahLst/>
            <a:cxnLst/>
            <a:rect l="l" t="t" r="r" b="b"/>
            <a:pathLst>
              <a:path w="3084010" h="2733204">
                <a:moveTo>
                  <a:pt x="0" y="0"/>
                </a:moveTo>
                <a:lnTo>
                  <a:pt x="3084010" y="0"/>
                </a:lnTo>
                <a:lnTo>
                  <a:pt x="3084010" y="2733204"/>
                </a:lnTo>
                <a:lnTo>
                  <a:pt x="0" y="273320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107769" y="3250628"/>
            <a:ext cx="585912" cy="689308"/>
          </a:xfrm>
          <a:custGeom>
            <a:avLst/>
            <a:gdLst/>
            <a:ahLst/>
            <a:cxnLst/>
            <a:rect l="l" t="t" r="r" b="b"/>
            <a:pathLst>
              <a:path w="585912" h="689308">
                <a:moveTo>
                  <a:pt x="0" y="0"/>
                </a:moveTo>
                <a:lnTo>
                  <a:pt x="585912" y="0"/>
                </a:lnTo>
                <a:lnTo>
                  <a:pt x="585912" y="689307"/>
                </a:lnTo>
                <a:lnTo>
                  <a:pt x="0" y="68930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107769" y="6146723"/>
            <a:ext cx="585912" cy="689308"/>
          </a:xfrm>
          <a:custGeom>
            <a:avLst/>
            <a:gdLst/>
            <a:ahLst/>
            <a:cxnLst/>
            <a:rect l="l" t="t" r="r" b="b"/>
            <a:pathLst>
              <a:path w="585912" h="689308">
                <a:moveTo>
                  <a:pt x="0" y="0"/>
                </a:moveTo>
                <a:lnTo>
                  <a:pt x="585912" y="0"/>
                </a:lnTo>
                <a:lnTo>
                  <a:pt x="585912" y="689308"/>
                </a:lnTo>
                <a:lnTo>
                  <a:pt x="0" y="68930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107769" y="4584291"/>
            <a:ext cx="585912" cy="689308"/>
          </a:xfrm>
          <a:custGeom>
            <a:avLst/>
            <a:gdLst/>
            <a:ahLst/>
            <a:cxnLst/>
            <a:rect l="l" t="t" r="r" b="b"/>
            <a:pathLst>
              <a:path w="585912" h="689308">
                <a:moveTo>
                  <a:pt x="0" y="0"/>
                </a:moveTo>
                <a:lnTo>
                  <a:pt x="585912" y="0"/>
                </a:lnTo>
                <a:lnTo>
                  <a:pt x="585912" y="689307"/>
                </a:lnTo>
                <a:lnTo>
                  <a:pt x="0" y="68930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107769" y="7787395"/>
            <a:ext cx="585912" cy="689308"/>
          </a:xfrm>
          <a:custGeom>
            <a:avLst/>
            <a:gdLst/>
            <a:ahLst/>
            <a:cxnLst/>
            <a:rect l="l" t="t" r="r" b="b"/>
            <a:pathLst>
              <a:path w="585912" h="689308">
                <a:moveTo>
                  <a:pt x="0" y="0"/>
                </a:moveTo>
                <a:lnTo>
                  <a:pt x="585912" y="0"/>
                </a:lnTo>
                <a:lnTo>
                  <a:pt x="585912" y="689308"/>
                </a:lnTo>
                <a:lnTo>
                  <a:pt x="0" y="68930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97976" y="6575992"/>
            <a:ext cx="2124018" cy="3112114"/>
          </a:xfrm>
          <a:custGeom>
            <a:avLst/>
            <a:gdLst/>
            <a:ahLst/>
            <a:cxnLst/>
            <a:rect l="l" t="t" r="r" b="b"/>
            <a:pathLst>
              <a:path w="2124018" h="3112114">
                <a:moveTo>
                  <a:pt x="0" y="0"/>
                </a:moveTo>
                <a:lnTo>
                  <a:pt x="2124018" y="0"/>
                </a:lnTo>
                <a:lnTo>
                  <a:pt x="2124018" y="3112114"/>
                </a:lnTo>
                <a:lnTo>
                  <a:pt x="0" y="311211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107769" y="895350"/>
            <a:ext cx="12072462" cy="957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6"/>
              </a:lnSpc>
            </a:pPr>
            <a:r>
              <a:rPr lang="en-US" sz="5447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Ознаками фізичного насильства є: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179335" y="3096806"/>
            <a:ext cx="11906366" cy="61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Зміщення суглобів (вивихи), переломи кісток, гематоми.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179335" y="4483100"/>
            <a:ext cx="12140780" cy="61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Травми очей (крововиливи, відшарування сітківки).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179335" y="5830977"/>
            <a:ext cx="11978893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Рани та синці у різних фазах загоєння на різних частинах тіла.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661783" y="2058733"/>
            <a:ext cx="1496443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Складні травми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179335" y="7471649"/>
            <a:ext cx="11486684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Скарги на головний біль, біль у животі, запалення органів сечовивідної чи статевої систем.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1132</Words>
  <Application>Microsoft Macintosh PowerPoint</Application>
  <PresentationFormat>Custom</PresentationFormat>
  <Paragraphs>138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Arimo</vt:lpstr>
      <vt:lpstr>Arimo Bold</vt:lpstr>
      <vt:lpstr>PT Serif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Алгоритм дій у разі зникнення або викрадення дитини, копія</dc:title>
  <cp:lastModifiedBy>Богдан Оселедько</cp:lastModifiedBy>
  <cp:revision>3</cp:revision>
  <dcterms:created xsi:type="dcterms:W3CDTF">2006-08-16T00:00:00Z</dcterms:created>
  <dcterms:modified xsi:type="dcterms:W3CDTF">2025-07-16T11:58:18Z</dcterms:modified>
  <dc:identifier>DAGbdbouHKc</dc:identifier>
</cp:coreProperties>
</file>