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323" r:id="rId3"/>
    <p:sldId id="297" r:id="rId4"/>
    <p:sldId id="258" r:id="rId5"/>
    <p:sldId id="335" r:id="rId6"/>
    <p:sldId id="257" r:id="rId7"/>
    <p:sldId id="307" r:id="rId8"/>
    <p:sldId id="270" r:id="rId9"/>
    <p:sldId id="261" r:id="rId10"/>
    <p:sldId id="324" r:id="rId11"/>
    <p:sldId id="259" r:id="rId12"/>
    <p:sldId id="260" r:id="rId13"/>
    <p:sldId id="282" r:id="rId14"/>
    <p:sldId id="285" r:id="rId15"/>
    <p:sldId id="284" r:id="rId16"/>
    <p:sldId id="286" r:id="rId17"/>
    <p:sldId id="288" r:id="rId18"/>
    <p:sldId id="290" r:id="rId19"/>
    <p:sldId id="291" r:id="rId20"/>
    <p:sldId id="292" r:id="rId21"/>
    <p:sldId id="293" r:id="rId22"/>
    <p:sldId id="336" r:id="rId23"/>
    <p:sldId id="325" r:id="rId24"/>
    <p:sldId id="299" r:id="rId25"/>
    <p:sldId id="326" r:id="rId26"/>
    <p:sldId id="329" r:id="rId27"/>
    <p:sldId id="330" r:id="rId28"/>
    <p:sldId id="302" r:id="rId29"/>
    <p:sldId id="331" r:id="rId30"/>
    <p:sldId id="332" r:id="rId31"/>
    <p:sldId id="298" r:id="rId32"/>
    <p:sldId id="320" r:id="rId33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озділ за замовчуванням" id="{B48334C7-A7E5-47EB-99D1-BCC9D5005394}">
          <p14:sldIdLst>
            <p14:sldId id="256"/>
            <p14:sldId id="323"/>
            <p14:sldId id="297"/>
            <p14:sldId id="258"/>
            <p14:sldId id="335"/>
            <p14:sldId id="257"/>
            <p14:sldId id="307"/>
            <p14:sldId id="270"/>
            <p14:sldId id="261"/>
            <p14:sldId id="324"/>
            <p14:sldId id="259"/>
            <p14:sldId id="260"/>
            <p14:sldId id="282"/>
            <p14:sldId id="285"/>
            <p14:sldId id="284"/>
            <p14:sldId id="286"/>
            <p14:sldId id="288"/>
            <p14:sldId id="290"/>
            <p14:sldId id="291"/>
            <p14:sldId id="292"/>
            <p14:sldId id="293"/>
            <p14:sldId id="336"/>
            <p14:sldId id="325"/>
            <p14:sldId id="299"/>
            <p14:sldId id="326"/>
            <p14:sldId id="329"/>
            <p14:sldId id="330"/>
            <p14:sldId id="302"/>
            <p14:sldId id="331"/>
            <p14:sldId id="332"/>
            <p14:sldId id="298"/>
            <p14:sldId id="3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ga Shapoval" initials="OS" lastIdx="1" clrIdx="0">
    <p:extLst>
      <p:ext uri="{19B8F6BF-5375-455C-9EA6-DF929625EA0E}">
        <p15:presenceInfo xmlns:p15="http://schemas.microsoft.com/office/powerpoint/2012/main" userId="c806e7ce744c64a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0099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64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456" y="200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404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58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25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F55BA-7060-4B25-A62B-ADB2B0E898A8}" type="datetimeFigureOut">
              <a:rPr lang="ru-RU" smtClean="0"/>
              <a:pPr/>
              <a:t>16.07.2025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4F102-99A3-4832-BCEB-4CE8235D05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65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001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318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6205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510" y="0"/>
            <a:ext cx="7439890" cy="8229600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-1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833199" y="2065496"/>
            <a:ext cx="5648801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2597674" y="474005"/>
            <a:ext cx="9435050" cy="143535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uk-UA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22-mackinac-pro" pitchFamily="34" charset="-122"/>
                <a:cs typeface="p22-mackinac-pro" pitchFamily="34" charset="-120"/>
              </a:rPr>
              <a:t>Тренінг для педагогів з ненасильницької комунікації</a:t>
            </a:r>
            <a:endParaRPr lang="en-US" sz="7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3"/>
          <p:cNvSpPr/>
          <p:nvPr/>
        </p:nvSpPr>
        <p:spPr>
          <a:xfrm>
            <a:off x="743170" y="4720139"/>
            <a:ext cx="6155430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2400" dirty="0">
              <a:solidFill>
                <a:srgbClr val="006666"/>
              </a:solidFill>
              <a:latin typeface="p22-mackinac-pro"/>
            </a:endParaRPr>
          </a:p>
        </p:txBody>
      </p:sp>
      <p:pic>
        <p:nvPicPr>
          <p:cNvPr id="1026" name="Picture 2" descr="MOOC: Психологія спілкування: основи ефективної взаємодії - Utterly  Education">
            <a:extLst>
              <a:ext uri="{FF2B5EF4-FFF2-40B4-BE49-F238E27FC236}">
                <a16:creationId xmlns:a16="http://schemas.microsoft.com/office/drawing/2014/main" id="{9A0411C0-81FE-41F4-BAFE-C9D144CC2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443" y="4114800"/>
            <a:ext cx="7571012" cy="397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92781" y="2092761"/>
            <a:ext cx="48421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i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Типи </a:t>
            </a:r>
          </a:p>
          <a:p>
            <a:pPr algn="ctr"/>
            <a:r>
              <a:rPr lang="uk-UA" sz="3600" b="1" i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спілкування</a:t>
            </a:r>
            <a:endParaRPr lang="ru-RU" sz="3600" b="1" i="1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5636" y="2092761"/>
            <a:ext cx="454082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Ділове</a:t>
            </a:r>
            <a:r>
              <a:rPr lang="uk-UA" sz="2400" b="1" dirty="0"/>
              <a:t> спілкування має наперед визначені правила. Кінцева мета – досягнення певного результату. Завдяки діловому спілкуванню відбувається навчання на уроці. Ділове спілкування є основою бізнесу, політики</a:t>
            </a:r>
            <a:r>
              <a:rPr lang="uk-UA" sz="2400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4627" y="92511"/>
            <a:ext cx="2286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9580418" y="550717"/>
            <a:ext cx="41771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434944" y="3054925"/>
            <a:ext cx="47590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Ігрове</a:t>
            </a:r>
            <a:r>
              <a:rPr lang="uk-UA" sz="2400" b="1" dirty="0"/>
              <a:t> спілкування немає твердих правил. У ньому можна міняти ролі, іноді правила змінюються під час гри, а результат заздалегідь  невідомий. Ігрове спілкування – це простір для творчості та фантазії</a:t>
            </a:r>
            <a:r>
              <a:rPr lang="uk-UA" sz="2400" dirty="0"/>
              <a:t>.</a:t>
            </a:r>
          </a:p>
        </p:txBody>
      </p:sp>
      <p:pic>
        <p:nvPicPr>
          <p:cNvPr id="8" name="Picture 1032" descr="j0430315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54491" y="349400"/>
            <a:ext cx="3575564" cy="2279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956463" y="3791635"/>
            <a:ext cx="3969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Міжособистісне</a:t>
            </a:r>
            <a:r>
              <a:rPr lang="uk-UA" sz="2400" b="1" dirty="0">
                <a:solidFill>
                  <a:schemeClr val="accent4">
                    <a:lumMod val="50000"/>
                  </a:schemeClr>
                </a:solidFill>
              </a:rPr>
              <a:t> спілкування ґрунтується на розумінні та довірі.</a:t>
            </a:r>
            <a:endParaRPr lang="uk-UA" sz="2400" dirty="0"/>
          </a:p>
        </p:txBody>
      </p:sp>
      <p:pic>
        <p:nvPicPr>
          <p:cNvPr id="10" name="Рисунок 9" descr="s1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5835" y="5555770"/>
            <a:ext cx="5319109" cy="2304947"/>
          </a:xfrm>
          <a:prstGeom prst="roundRect">
            <a:avLst/>
          </a:prstGeom>
          <a:ln>
            <a:solidFill>
              <a:srgbClr val="FF00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32577"/>
          </a:xfrm>
          <a:prstGeom prst="rect">
            <a:avLst/>
          </a:prstGeom>
          <a:solidFill>
            <a:srgbClr val="FFFFFF">
              <a:alpha val="75000"/>
            </a:srgbClr>
          </a:solidFill>
          <a:ln w="11430">
            <a:solidFill>
              <a:srgbClr val="FFFFFF">
                <a:alpha val="64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1818409" y="506849"/>
            <a:ext cx="11066318" cy="185188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628"/>
              </a:lnSpc>
              <a:buNone/>
            </a:pPr>
            <a:r>
              <a:rPr lang="en-US" sz="2903" b="1" dirty="0">
                <a:solidFill>
                  <a:srgbClr val="00206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НАСИЛЬСТВО</a:t>
            </a:r>
            <a:r>
              <a:rPr lang="en-US" sz="2903" b="1" dirty="0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 - це будь-які умисні дії однієї людини по відношенню до іншої, якщо ці дії порушують права і свободи людини, наносять їй фізичну, моральну чи психічну шкоду.</a:t>
            </a:r>
            <a:endParaRPr lang="en-US" sz="2903" dirty="0"/>
          </a:p>
        </p:txBody>
      </p:sp>
      <p:sp>
        <p:nvSpPr>
          <p:cNvPr id="5" name="Shape 2"/>
          <p:cNvSpPr/>
          <p:nvPr/>
        </p:nvSpPr>
        <p:spPr>
          <a:xfrm>
            <a:off x="1943100" y="2358737"/>
            <a:ext cx="3789997" cy="4503312"/>
          </a:xfrm>
          <a:prstGeom prst="roundRect">
            <a:avLst>
              <a:gd name="adj" fmla="val 2967"/>
            </a:avLst>
          </a:prstGeom>
          <a:solidFill>
            <a:srgbClr val="CCEEFF"/>
          </a:solidFill>
          <a:ln w="11430">
            <a:solidFill>
              <a:srgbClr val="99DDF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2790587" y="2573292"/>
            <a:ext cx="1843088" cy="28789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268"/>
              </a:lnSpc>
              <a:buNone/>
            </a:pPr>
            <a:r>
              <a:rPr lang="en-US" sz="2800" b="1" u="sng" dirty="0">
                <a:solidFill>
                  <a:srgbClr val="7030A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СІМЕЙНЕ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2213729" y="3075740"/>
            <a:ext cx="3323630" cy="88439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322"/>
              </a:lnSpc>
              <a:buNone/>
            </a:pPr>
            <a:r>
              <a:rPr lang="en-US" sz="1451" b="1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 </a:t>
            </a:r>
            <a:r>
              <a:rPr lang="en-US" sz="2400" b="1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32% </a:t>
            </a:r>
            <a:r>
              <a:rPr lang="en-US" sz="2400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дорослих вважають, що виховання неможливе без фізичних покарань.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2213729" y="4610393"/>
            <a:ext cx="3519368" cy="176879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322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21% </a:t>
            </a:r>
            <a:r>
              <a:rPr lang="en-US" sz="2400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тих, кого били в дитинстві, і самі вважають нормальним вдарити дитину як покарання (проти 7% кривдників, яких не били).</a:t>
            </a:r>
            <a:endParaRPr lang="en-US" sz="2400" dirty="0"/>
          </a:p>
        </p:txBody>
      </p:sp>
      <p:sp>
        <p:nvSpPr>
          <p:cNvPr id="9" name="Shape 6"/>
          <p:cNvSpPr/>
          <p:nvPr/>
        </p:nvSpPr>
        <p:spPr>
          <a:xfrm>
            <a:off x="5917406" y="2358737"/>
            <a:ext cx="3324565" cy="4503311"/>
          </a:xfrm>
          <a:prstGeom prst="roundRect">
            <a:avLst>
              <a:gd name="adj" fmla="val 2967"/>
            </a:avLst>
          </a:prstGeom>
          <a:solidFill>
            <a:srgbClr val="CCEEFF"/>
          </a:solidFill>
          <a:ln w="11430">
            <a:solidFill>
              <a:srgbClr val="99DDFF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149033" y="2697290"/>
            <a:ext cx="1935480" cy="28789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268"/>
              </a:lnSpc>
              <a:buNone/>
            </a:pPr>
            <a:r>
              <a:rPr lang="en-US" sz="2800" b="1" u="sng" dirty="0">
                <a:solidFill>
                  <a:srgbClr val="7030A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ПСИХОЛОГІЧНЕ</a:t>
            </a:r>
            <a:r>
              <a:rPr lang="en-US" sz="2800" b="1" dirty="0">
                <a:solidFill>
                  <a:srgbClr val="7030A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 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6107191" y="3246338"/>
            <a:ext cx="2985611" cy="147399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322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48%</a:t>
            </a:r>
            <a:r>
              <a:rPr lang="en-US" sz="2400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 дорослих вважають ефективними «традиційні» методи виховання із стоянням в кутку.</a:t>
            </a:r>
            <a:endParaRPr lang="en-US" sz="2400" dirty="0"/>
          </a:p>
        </p:txBody>
      </p:sp>
      <p:sp>
        <p:nvSpPr>
          <p:cNvPr id="12" name="Shape 9"/>
          <p:cNvSpPr/>
          <p:nvPr/>
        </p:nvSpPr>
        <p:spPr>
          <a:xfrm>
            <a:off x="9617529" y="2358736"/>
            <a:ext cx="3324565" cy="4185171"/>
          </a:xfrm>
          <a:prstGeom prst="roundRect">
            <a:avLst>
              <a:gd name="adj" fmla="val 2967"/>
            </a:avLst>
          </a:prstGeom>
          <a:solidFill>
            <a:srgbClr val="CCEEFF"/>
          </a:solidFill>
          <a:ln w="11430">
            <a:solidFill>
              <a:srgbClr val="99DDF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849445" y="2624621"/>
            <a:ext cx="1843088" cy="28789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268"/>
              </a:lnSpc>
              <a:buNone/>
            </a:pPr>
            <a:r>
              <a:rPr lang="en-US" sz="2800" b="1" u="sng" dirty="0">
                <a:solidFill>
                  <a:srgbClr val="7030A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ФІЗИЧНЕ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4" name="Text 11"/>
          <p:cNvSpPr/>
          <p:nvPr/>
        </p:nvSpPr>
        <p:spPr>
          <a:xfrm>
            <a:off x="9849445" y="3447488"/>
            <a:ext cx="2403872" cy="147399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322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68% дорослих зізналися, що мають знайомих, для яких є нормою інколи вдарити дитину по сідницях.</a:t>
            </a:r>
            <a:endParaRPr lang="en-US" sz="2400" dirty="0"/>
          </a:p>
        </p:txBody>
      </p:sp>
      <p:sp>
        <p:nvSpPr>
          <p:cNvPr id="15" name="Shape 12"/>
          <p:cNvSpPr/>
          <p:nvPr/>
        </p:nvSpPr>
        <p:spPr>
          <a:xfrm>
            <a:off x="2937748" y="7046357"/>
            <a:ext cx="8754785" cy="679371"/>
          </a:xfrm>
          <a:prstGeom prst="roundRect">
            <a:avLst>
              <a:gd name="adj" fmla="val 12208"/>
            </a:avLst>
          </a:prstGeom>
          <a:solidFill>
            <a:srgbClr val="CCEEFF"/>
          </a:solidFill>
          <a:ln w="11430">
            <a:solidFill>
              <a:srgbClr val="99DDFF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3133487" y="7242096"/>
            <a:ext cx="3947160" cy="28789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268"/>
              </a:lnSpc>
              <a:buNone/>
            </a:pPr>
            <a:r>
              <a:rPr lang="en-US" sz="1814" b="1" dirty="0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*опитування громадської думки</a:t>
            </a:r>
            <a:endParaRPr lang="en-US" sz="1814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11311">
            <a:solidFill>
              <a:srgbClr val="FFFFFF">
                <a:alpha val="6400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2984302" y="502682"/>
            <a:ext cx="3710940" cy="45577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590"/>
              </a:lnSpc>
              <a:buNone/>
            </a:pPr>
            <a:r>
              <a:rPr lang="en-US" sz="2872" b="1" dirty="0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ВИДИ НАСИЛЬСТВА</a:t>
            </a:r>
            <a:endParaRPr lang="en-US" sz="2872" dirty="0"/>
          </a:p>
        </p:txBody>
      </p:sp>
      <p:sp>
        <p:nvSpPr>
          <p:cNvPr id="5" name="Shape 2"/>
          <p:cNvSpPr/>
          <p:nvPr/>
        </p:nvSpPr>
        <p:spPr>
          <a:xfrm>
            <a:off x="2984302" y="1465659"/>
            <a:ext cx="410289" cy="410289"/>
          </a:xfrm>
          <a:prstGeom prst="roundRect">
            <a:avLst>
              <a:gd name="adj" fmla="val 20000"/>
            </a:avLst>
          </a:prstGeom>
          <a:solidFill>
            <a:srgbClr val="CCEEFF"/>
          </a:solidFill>
          <a:ln w="11311">
            <a:solidFill>
              <a:srgbClr val="99DDF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3132296" y="1499830"/>
            <a:ext cx="114300" cy="34182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92"/>
              </a:lnSpc>
              <a:buNone/>
            </a:pPr>
            <a:r>
              <a:rPr lang="en-US" sz="2154" b="1" dirty="0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1</a:t>
            </a:r>
            <a:endParaRPr lang="en-US" sz="2154" dirty="0"/>
          </a:p>
        </p:txBody>
      </p:sp>
      <p:sp>
        <p:nvSpPr>
          <p:cNvPr id="7" name="Text 4"/>
          <p:cNvSpPr/>
          <p:nvPr/>
        </p:nvSpPr>
        <p:spPr>
          <a:xfrm>
            <a:off x="3576876" y="1528286"/>
            <a:ext cx="1823442" cy="28479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244"/>
              </a:lnSpc>
              <a:buNone/>
            </a:pPr>
            <a:r>
              <a:rPr lang="en-US" sz="2400" b="1" u="sng" dirty="0">
                <a:solidFill>
                  <a:srgbClr val="7030A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ФІЗИЧНЕ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3576876" y="1995368"/>
            <a:ext cx="8069104" cy="2918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297"/>
              </a:lnSpc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 (штовхання, побиття, жбурляння різними предметами, спроба вбивства)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Shape 6"/>
          <p:cNvSpPr/>
          <p:nvPr/>
        </p:nvSpPr>
        <p:spPr>
          <a:xfrm>
            <a:off x="2984302" y="2611993"/>
            <a:ext cx="410289" cy="410289"/>
          </a:xfrm>
          <a:prstGeom prst="roundRect">
            <a:avLst>
              <a:gd name="adj" fmla="val 20000"/>
            </a:avLst>
          </a:prstGeom>
          <a:solidFill>
            <a:srgbClr val="CCEEFF"/>
          </a:solidFill>
          <a:ln w="11311">
            <a:solidFill>
              <a:srgbClr val="99DDFF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109436" y="2646164"/>
            <a:ext cx="160020" cy="34182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92"/>
              </a:lnSpc>
              <a:buNone/>
            </a:pPr>
            <a:r>
              <a:rPr lang="en-US" sz="2154" b="1" dirty="0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2</a:t>
            </a:r>
            <a:endParaRPr lang="en-US" sz="2154" dirty="0"/>
          </a:p>
        </p:txBody>
      </p:sp>
      <p:sp>
        <p:nvSpPr>
          <p:cNvPr id="11" name="Text 8"/>
          <p:cNvSpPr/>
          <p:nvPr/>
        </p:nvSpPr>
        <p:spPr>
          <a:xfrm>
            <a:off x="3576876" y="2674620"/>
            <a:ext cx="1866900" cy="28479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244"/>
              </a:lnSpc>
              <a:buNone/>
            </a:pPr>
            <a:r>
              <a:rPr lang="en-US" sz="2400" b="1" u="sng" dirty="0">
                <a:solidFill>
                  <a:srgbClr val="7030A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ПСИХОЛОГІЧНЕ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3576876" y="3141702"/>
            <a:ext cx="8069104" cy="2918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297"/>
              </a:lnSpc>
              <a:buNone/>
            </a:pPr>
            <a:r>
              <a:rPr lang="en-US" sz="1436" b="1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(стеження, погрози, залякування, шантаж, приниження, ігнорування)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Shape 10"/>
          <p:cNvSpPr/>
          <p:nvPr/>
        </p:nvSpPr>
        <p:spPr>
          <a:xfrm>
            <a:off x="2984302" y="3758327"/>
            <a:ext cx="410289" cy="410289"/>
          </a:xfrm>
          <a:prstGeom prst="roundRect">
            <a:avLst>
              <a:gd name="adj" fmla="val 20000"/>
            </a:avLst>
          </a:prstGeom>
          <a:solidFill>
            <a:srgbClr val="CCEEFF"/>
          </a:solidFill>
          <a:ln w="11311">
            <a:solidFill>
              <a:srgbClr val="99DDFF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3109436" y="3792498"/>
            <a:ext cx="160020" cy="34182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92"/>
              </a:lnSpc>
              <a:buNone/>
            </a:pPr>
            <a:r>
              <a:rPr lang="en-US" sz="2154" b="1" dirty="0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3</a:t>
            </a:r>
            <a:endParaRPr lang="en-US" sz="2154" dirty="0"/>
          </a:p>
        </p:txBody>
      </p:sp>
      <p:sp>
        <p:nvSpPr>
          <p:cNvPr id="15" name="Text 12"/>
          <p:cNvSpPr/>
          <p:nvPr/>
        </p:nvSpPr>
        <p:spPr>
          <a:xfrm>
            <a:off x="3576876" y="3820954"/>
            <a:ext cx="1823442" cy="28479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244"/>
              </a:lnSpc>
              <a:buNone/>
            </a:pPr>
            <a:r>
              <a:rPr lang="en-US" sz="2400" b="1" u="sng" dirty="0">
                <a:solidFill>
                  <a:srgbClr val="7030A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СЕКСУАЛЬНЕ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6" name="Text 13"/>
          <p:cNvSpPr/>
          <p:nvPr/>
        </p:nvSpPr>
        <p:spPr>
          <a:xfrm>
            <a:off x="3576876" y="4288036"/>
            <a:ext cx="8069104" cy="2918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297"/>
              </a:lnSpc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(сексуальні домагання, образи, зґвалтування)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Shape 14"/>
          <p:cNvSpPr/>
          <p:nvPr/>
        </p:nvSpPr>
        <p:spPr>
          <a:xfrm>
            <a:off x="2984302" y="4904661"/>
            <a:ext cx="410289" cy="410289"/>
          </a:xfrm>
          <a:prstGeom prst="roundRect">
            <a:avLst>
              <a:gd name="adj" fmla="val 20000"/>
            </a:avLst>
          </a:prstGeom>
          <a:solidFill>
            <a:srgbClr val="CCEEFF"/>
          </a:solidFill>
          <a:ln w="11311">
            <a:solidFill>
              <a:srgbClr val="99DDFF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3101816" y="4938832"/>
            <a:ext cx="175260" cy="34182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92"/>
              </a:lnSpc>
              <a:buNone/>
            </a:pPr>
            <a:r>
              <a:rPr lang="en-US" sz="2154" b="1" dirty="0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4</a:t>
            </a:r>
            <a:endParaRPr lang="en-US" sz="2154" dirty="0"/>
          </a:p>
        </p:txBody>
      </p:sp>
      <p:sp>
        <p:nvSpPr>
          <p:cNvPr id="19" name="Text 16"/>
          <p:cNvSpPr/>
          <p:nvPr/>
        </p:nvSpPr>
        <p:spPr>
          <a:xfrm>
            <a:off x="3576876" y="4967288"/>
            <a:ext cx="1823442" cy="28479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244"/>
              </a:lnSpc>
              <a:buNone/>
            </a:pPr>
            <a:r>
              <a:rPr lang="en-US" sz="2400" b="1" u="sng" dirty="0">
                <a:solidFill>
                  <a:srgbClr val="7030A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ЕКОНОМІЧНЕ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0" name="Text 17"/>
          <p:cNvSpPr/>
          <p:nvPr/>
        </p:nvSpPr>
        <p:spPr>
          <a:xfrm>
            <a:off x="3576876" y="5434370"/>
            <a:ext cx="8069104" cy="5836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297"/>
              </a:lnSpc>
              <a:buNone/>
            </a:pPr>
            <a:r>
              <a:rPr lang="en-US" sz="1436" b="1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(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фінансовий контроль, обмеження, заборона працювати і вчитися, свідоме руйнування та пошкодження майна)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Shape 18"/>
          <p:cNvSpPr/>
          <p:nvPr/>
        </p:nvSpPr>
        <p:spPr>
          <a:xfrm>
            <a:off x="2984302" y="6342817"/>
            <a:ext cx="410289" cy="410289"/>
          </a:xfrm>
          <a:prstGeom prst="roundRect">
            <a:avLst>
              <a:gd name="adj" fmla="val 20000"/>
            </a:avLst>
          </a:prstGeom>
          <a:solidFill>
            <a:srgbClr val="CCEEFF"/>
          </a:solidFill>
          <a:ln w="11311">
            <a:solidFill>
              <a:srgbClr val="99DDFF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3113246" y="6376987"/>
            <a:ext cx="152400" cy="34182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692"/>
              </a:lnSpc>
              <a:buNone/>
            </a:pPr>
            <a:r>
              <a:rPr lang="en-US" sz="2154" b="1" dirty="0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5</a:t>
            </a:r>
            <a:endParaRPr lang="en-US" sz="2154" dirty="0"/>
          </a:p>
        </p:txBody>
      </p:sp>
      <p:sp>
        <p:nvSpPr>
          <p:cNvPr id="23" name="Text 20"/>
          <p:cNvSpPr/>
          <p:nvPr/>
        </p:nvSpPr>
        <p:spPr>
          <a:xfrm>
            <a:off x="3576876" y="6405443"/>
            <a:ext cx="1823442" cy="28479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244"/>
              </a:lnSpc>
              <a:buNone/>
            </a:pPr>
            <a:r>
              <a:rPr lang="en-US" sz="2400" b="1" u="sng" dirty="0">
                <a:solidFill>
                  <a:srgbClr val="7030A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СІМЕЙНЕ</a:t>
            </a:r>
            <a:r>
              <a:rPr lang="en-US" sz="2400" b="1" dirty="0">
                <a:solidFill>
                  <a:srgbClr val="7030A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 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4" name="Text 21"/>
          <p:cNvSpPr/>
          <p:nvPr/>
        </p:nvSpPr>
        <p:spPr>
          <a:xfrm>
            <a:off x="3576876" y="6872526"/>
            <a:ext cx="8069104" cy="85439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244"/>
              </a:lnSpc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(умисний фізичний, сексуальний, психологічний чи економічний вплив, примус з боку одного члена сім'ї у відношенні до іншого з метою контролю, залякування)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B5E7661-1EF0-402A-A1B5-71CE4D122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7356" y="2605196"/>
            <a:ext cx="3428571" cy="237460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30624" y="226369"/>
            <a:ext cx="1010992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uk-UA" sz="288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Прояви фізичного насильства щодо дітей</a:t>
            </a:r>
            <a:r>
              <a:rPr lang="uk-UA" sz="288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61857" y="1176874"/>
            <a:ext cx="899704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200000"/>
              </a:lnSpc>
              <a:buFont typeface="Wingdings" pitchFamily="2" charset="2"/>
              <a:buChar char="Ø"/>
            </a:pPr>
            <a:r>
              <a:rPr lang="uk-U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дитину ставили в куток або замикали у кімнаті, щоб покарати;</a:t>
            </a:r>
          </a:p>
          <a:p>
            <a:pPr fontAlgn="ctr">
              <a:lnSpc>
                <a:spcPct val="200000"/>
              </a:lnSpc>
              <a:buFont typeface="Wingdings" pitchFamily="2" charset="2"/>
              <a:buChar char="Ø"/>
            </a:pPr>
            <a:r>
              <a:rPr lang="uk-U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 батьки давали </a:t>
            </a:r>
            <a:r>
              <a:rPr lang="uk-UA" sz="2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ляпаса</a:t>
            </a:r>
            <a:r>
              <a:rPr lang="uk-U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, чи запотиличника дитині або навіть били, коли дитина була неслухняна;</a:t>
            </a:r>
          </a:p>
          <a:p>
            <a:pPr fontAlgn="ctr">
              <a:lnSpc>
                <a:spcPct val="200000"/>
              </a:lnSpc>
              <a:buFont typeface="Wingdings" pitchFamily="2" charset="2"/>
              <a:buChar char="Ø"/>
            </a:pPr>
            <a:r>
              <a:rPr lang="uk-U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 дитину тягнули за волосся, кидали у неї предметами чи погрожували застосувати зброю;</a:t>
            </a:r>
          </a:p>
          <a:p>
            <a:pPr fontAlgn="ctr">
              <a:lnSpc>
                <a:spcPct val="200000"/>
              </a:lnSpc>
              <a:buFont typeface="Wingdings" pitchFamily="2" charset="2"/>
              <a:buChar char="Ø"/>
            </a:pPr>
            <a:r>
              <a:rPr lang="uk-U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 дитину примушували вживати наркотики, алкоголь чи тютюнові вироби.</a:t>
            </a:r>
          </a:p>
        </p:txBody>
      </p:sp>
      <p:pic>
        <p:nvPicPr>
          <p:cNvPr id="28674" name="Picture 2" descr="C:\Users\Ирина Михайловна\Downloads\й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064" y="739583"/>
            <a:ext cx="5153891" cy="6903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7300" y="207817"/>
            <a:ext cx="12656127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36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Прояви психологічного насильства, щодо дітей:</a:t>
            </a:r>
          </a:p>
        </p:txBody>
      </p:sp>
      <p:pic>
        <p:nvPicPr>
          <p:cNvPr id="34818" name="Picture 2" descr="C:\Users\Ирина Михайловна\Downloads\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382" y="658416"/>
            <a:ext cx="5590309" cy="690372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839692" y="945573"/>
            <a:ext cx="8354290" cy="6737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uk-UA" sz="192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образливі слова й приниження дитини щодо її успішності в навчанні, позашкільної діяльності, захоплень, інтересів чи повсякденної поведінки:</a:t>
            </a:r>
            <a:br>
              <a:rPr lang="uk-UA" sz="192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uk-UA" sz="192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— «Ти тупий/тупа»;</a:t>
            </a:r>
            <a:br>
              <a:rPr lang="uk-UA" sz="1920" i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uk-UA" sz="192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— «Так і виростеш нездарою»;</a:t>
            </a:r>
            <a:br>
              <a:rPr lang="uk-UA" sz="1920" i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uk-UA" sz="192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— «Чого витріщився — вчи!»;</a:t>
            </a:r>
            <a:br>
              <a:rPr lang="uk-UA" sz="1920" i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uk-UA" sz="192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— «В одне вухо влетіло, через інше вилетіло»;</a:t>
            </a:r>
            <a:br>
              <a:rPr lang="uk-UA" sz="1920" i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uk-UA" sz="192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— «Ти, як баран, уперся рогами в стіну»;</a:t>
            </a:r>
          </a:p>
          <a:p>
            <a:pPr marL="342900" indent="-342900"/>
            <a:endParaRPr lang="uk-UA" sz="192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uk-UA" sz="192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втягнення дитини у конфлікт між дорослими, примус підтримати одного з дорослих:</a:t>
            </a:r>
            <a:br>
              <a:rPr lang="uk-UA" sz="192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uk-UA" sz="192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— «Іди і розкажи йому/їй, може, він/вона тебе послухає»;</a:t>
            </a:r>
            <a:br>
              <a:rPr lang="uk-UA" sz="1920" i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uk-UA" sz="192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— «Іди і скажи йому/їй, що він/вона "поганий"/"погана"»;</a:t>
            </a:r>
            <a:br>
              <a:rPr lang="uk-UA" sz="1920" i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uk-UA" sz="192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— «Передай йому/їй, що я більше його/її не хочу бачити»;</a:t>
            </a:r>
            <a:br>
              <a:rPr lang="uk-UA" sz="1920" i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uk-UA" sz="192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— «Ти зі мною, бо він/вона вчинила погано, я б ніколи так не зробив/зробила»;</a:t>
            </a:r>
            <a:br>
              <a:rPr lang="uk-UA" sz="1920" i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uk-UA" sz="192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— «Іди до нього/неї, тебе ж там більше люблять»;</a:t>
            </a:r>
          </a:p>
          <a:p>
            <a:pPr marL="342900" indent="-342900"/>
            <a:endParaRPr lang="uk-UA" sz="192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uk-UA" sz="192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постійні домашні конфлікти чи насильство, яке бачить дитина;</a:t>
            </a:r>
          </a:p>
          <a:p>
            <a:pPr marL="342900" indent="-342900"/>
            <a:endParaRPr lang="uk-UA" sz="192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uk-UA" sz="192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  ігнорування дитини як спосіб покарання.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7527" y="218208"/>
            <a:ext cx="12614564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36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Прояви сексуального насильства щодо дітей:</a:t>
            </a:r>
          </a:p>
        </p:txBody>
      </p:sp>
      <p:pic>
        <p:nvPicPr>
          <p:cNvPr id="33794" name="Picture 2" descr="C:\Users\Ирина Михайловна\Downloads\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428" y="572006"/>
            <a:ext cx="4977246" cy="690372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174674" y="997526"/>
            <a:ext cx="8873836" cy="644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92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uk-UA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дитину фотографували чи знімали оголеною на відео;</a:t>
            </a:r>
          </a:p>
          <a:p>
            <a:pPr fontAlgn="ctr"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дорослі (старші 18 років) пропонували дитині показати її/його статеві органи, торкнутись до їхніх оголених інтимних частин тіла або вступити з ними у статеві стосунки;</a:t>
            </a:r>
            <a:br>
              <a:rPr lang="uk-UA" sz="16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uk-UA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fontAlgn="ctr"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дитині пропонували винагороду за те, щоб показати свої статеві органи, торкатись до оголених інтимних частин тіла дорослих або вступати з ними у статеві стосунки;</a:t>
            </a:r>
            <a:br>
              <a:rPr lang="uk-UA" sz="16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uk-UA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fontAlgn="ctr"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дитину змушували вступати у статеві стосунки з дорослими та тримати це у таємниці;</a:t>
            </a:r>
            <a:br>
              <a:rPr lang="uk-UA" sz="16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uk-UA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fontAlgn="ctr"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дитина отримувала непристойні пропозиції в </a:t>
            </a:r>
            <a:r>
              <a:rPr lang="uk-UA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інтернеті</a:t>
            </a:r>
            <a:r>
              <a:rPr lang="uk-UA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(на форумах, в чатах, соціальних мережах, електронною поштою тощо), по телефону або у листах;</a:t>
            </a:r>
            <a:br>
              <a:rPr lang="uk-UA" sz="16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uk-UA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fontAlgn="ctr">
              <a:lnSpc>
                <a:spcPct val="150000"/>
              </a:lnSpc>
              <a:buFont typeface="Wingdings" pitchFamily="2" charset="2"/>
              <a:buChar char="Ø"/>
            </a:pPr>
            <a:r>
              <a:rPr lang="uk-UA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дорослі (окрім медичних працівників та батьків у ранньому дитинстві) торкались статевих органів дитини всупереч її волі.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2936" y="312778"/>
            <a:ext cx="11762509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36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Прояви економічного насильства щодо дітей:</a:t>
            </a:r>
            <a:endParaRPr lang="uk-UA" sz="216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07082" y="1226126"/>
            <a:ext cx="9632373" cy="5937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92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uk-UA" dirty="0">
                <a:latin typeface="Verdana" pitchFamily="34" charset="0"/>
                <a:ea typeface="Verdana" pitchFamily="34" charset="0"/>
                <a:cs typeface="Verdana" pitchFamily="34" charset="0"/>
              </a:rPr>
              <a:t>дитині доводиться знаходити гроші у сторонніх, самостійно заробляти замість навчатися у школі; чи красти, тому що не вистачає на необхідні речі чи їжу;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>
                <a:latin typeface="Verdana" pitchFamily="34" charset="0"/>
                <a:ea typeface="Verdana" pitchFamily="34" charset="0"/>
                <a:cs typeface="Verdana" pitchFamily="34" charset="0"/>
              </a:rPr>
              <a:t>батьки (опікуни) тиснуть на дитину — псують, викидають чи відбирають у дитини речі (іграшки, одяг тощо);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>
                <a:latin typeface="Verdana" pitchFamily="34" charset="0"/>
                <a:ea typeface="Verdana" pitchFamily="34" charset="0"/>
                <a:cs typeface="Verdana" pitchFamily="34" charset="0"/>
              </a:rPr>
              <a:t> дитину примушують працювати на когось або віддавати дорослим кишенькові чи подаровані гроші (особисті речі);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>
                <a:latin typeface="Verdana" pitchFamily="34" charset="0"/>
                <a:ea typeface="Verdana" pitchFamily="34" charset="0"/>
                <a:cs typeface="Verdana" pitchFamily="34" charset="0"/>
              </a:rPr>
              <a:t> над дитиною здійснюють контроль, обмежуючи її доступ до їжі;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>
                <a:latin typeface="Verdana" pitchFamily="34" charset="0"/>
                <a:ea typeface="Verdana" pitchFamily="34" charset="0"/>
                <a:cs typeface="Verdana" pitchFamily="34" charset="0"/>
              </a:rPr>
              <a:t> дорослі примушують дитину до жебрацтва, крадіжок чи проституції;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>
                <a:latin typeface="Verdana" pitchFamily="34" charset="0"/>
                <a:ea typeface="Verdana" pitchFamily="34" charset="0"/>
                <a:cs typeface="Verdana" pitchFamily="34" charset="0"/>
              </a:rPr>
              <a:t> як спосіб покарання — батьки змушують дитину працювати;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>
                <a:latin typeface="Verdana" pitchFamily="34" charset="0"/>
                <a:ea typeface="Verdana" pitchFamily="34" charset="0"/>
                <a:cs typeface="Verdana" pitchFamily="34" charset="0"/>
              </a:rPr>
              <a:t> батьки відмовляються надавати дитині кошти на освіту чи необхідні освітні матеріали;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>
                <a:latin typeface="Verdana" pitchFamily="34" charset="0"/>
                <a:ea typeface="Verdana" pitchFamily="34" charset="0"/>
                <a:cs typeface="Verdana" pitchFamily="34" charset="0"/>
              </a:rPr>
              <a:t> батьки змушують дитину діяти за їхнім бажанням, водночас погрожують втратою житла, їжі чи особистих речей.</a:t>
            </a:r>
          </a:p>
        </p:txBody>
      </p:sp>
      <p:pic>
        <p:nvPicPr>
          <p:cNvPr id="35842" name="Picture 2" descr="C:\Users\Ирина Михайловна\Downloads\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428" y="654626"/>
            <a:ext cx="5029200" cy="68891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5042" y="312777"/>
            <a:ext cx="8645315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36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Наслідки домашнього насильства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18409" y="1288473"/>
            <a:ext cx="44598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Психологічні наслідки:</a:t>
            </a:r>
          </a:p>
          <a:p>
            <a:endParaRPr lang="uk-UA" sz="2000" dirty="0"/>
          </a:p>
          <a:p>
            <a:pPr>
              <a:buFont typeface="Arial" pitchFamily="34" charset="0"/>
              <a:buChar char="•"/>
            </a:pPr>
            <a:r>
              <a:rPr lang="uk-UA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 почуття провини;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 почуття сорому;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 замкненість;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 страх спілкування;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 низька самооцінка;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 зневіра у собі;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 депресія;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 відчай;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 небажання жити.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59336" y="1288472"/>
            <a:ext cx="46239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Фізичні наслідки:</a:t>
            </a:r>
            <a:br>
              <a:rPr lang="uk-UA" sz="2000" dirty="0"/>
            </a:br>
            <a:endParaRPr lang="uk-UA" sz="2000" dirty="0"/>
          </a:p>
          <a:p>
            <a:pPr>
              <a:buFont typeface="Arial" pitchFamily="34" charset="0"/>
              <a:buChar char="•"/>
            </a:pPr>
            <a:r>
              <a:rPr lang="uk-UA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 ушкодження частин тіла та внутрішніх органів різного ступеня тяжкості;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 переломи кісток, каліцтва і смерть;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інфекційні хвороби, </a:t>
            </a:r>
            <a:r>
              <a:rPr lang="uk-UA" sz="20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хвороби</a:t>
            </a:r>
            <a:r>
              <a:rPr lang="uk-UA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, які передаються статевим шляхом, та/або травми </a:t>
            </a:r>
            <a:r>
              <a:rPr lang="uk-UA" sz="20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геніталій</a:t>
            </a:r>
            <a:r>
              <a:rPr lang="uk-UA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 у випадках сексуального насильства</a:t>
            </a:r>
            <a:r>
              <a:rPr lang="uk-UA" sz="20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35491" y="5465619"/>
            <a:ext cx="9234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Діти-жертви фізичного насильства схильні у дорослому віці також ставати кривдниками.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0443" y="2818656"/>
            <a:ext cx="11430000" cy="430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8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Типові ознаки:</a:t>
            </a:r>
          </a:p>
          <a:p>
            <a:br>
              <a:rPr lang="uk-UA" sz="288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uk-UA" sz="2400" b="1" dirty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психологічні</a:t>
            </a:r>
            <a:r>
              <a:rPr lang="uk-UA" sz="2400" dirty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uk-U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мовчазливість, скованість, односкладові відповіді на запитання;</a:t>
            </a:r>
          </a:p>
          <a:p>
            <a:endParaRPr lang="uk-UA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uk-UA" sz="2400" b="1" dirty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фізичні</a:t>
            </a:r>
            <a:r>
              <a:rPr lang="uk-UA" sz="2400" dirty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uk-U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заплакане обличчя, набряклі очі та обличчя загалом, незвичайні опіки, сліди укусів, забиті місця, синці, подряпини на видимих частинах тіла;</a:t>
            </a:r>
          </a:p>
          <a:p>
            <a:endParaRPr lang="uk-UA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uk-UA" sz="2400" b="1" dirty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економічні</a:t>
            </a:r>
            <a:r>
              <a:rPr lang="uk-UA" sz="2400" dirty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uk-U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наочні ознаки існування в злиднях (недоїдання, старий одяг тощо).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99587" y="399187"/>
            <a:ext cx="8210902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36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Як виявити жертву насильства?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10443" y="1176874"/>
            <a:ext cx="1164227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160" b="1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Постраждалі від насильства схильні мовчати про це з різних причин. Тому важливо вміти помічати ознаки, що можуть свідчити про насильство — для вчасної та ефективної допомоги.</a:t>
            </a:r>
          </a:p>
        </p:txBody>
      </p:sp>
    </p:spTree>
    <p:extLst>
      <p:ext uri="{BB962C8B-B14F-4D97-AF65-F5344CB8AC3E}">
        <p14:creationId xmlns:p14="http://schemas.microsoft.com/office/powerpoint/2010/main" val="1418956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01101" y="4810991"/>
            <a:ext cx="5507182" cy="341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67" y="0"/>
            <a:ext cx="4205500" cy="4031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67" y="5031099"/>
            <a:ext cx="5815456" cy="3198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541560" y="251717"/>
            <a:ext cx="10474037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/>
              <a:t>Непрямі ознаки:</a:t>
            </a:r>
            <a:br>
              <a:rPr lang="uk-UA" sz="2200" dirty="0"/>
            </a:br>
            <a:r>
              <a:rPr lang="uk-UA" sz="2200" dirty="0"/>
              <a:t> ———————————</a:t>
            </a:r>
          </a:p>
          <a:p>
            <a:pPr>
              <a:buFont typeface="Wingdings" pitchFamily="2" charset="2"/>
              <a:buChar char="Ø"/>
            </a:pPr>
            <a:r>
              <a:rPr lang="uk-UA" sz="2200" dirty="0"/>
              <a:t> уповільнене мовлення;</a:t>
            </a:r>
          </a:p>
          <a:p>
            <a:pPr>
              <a:buFont typeface="Wingdings" pitchFamily="2" charset="2"/>
              <a:buChar char="Ø"/>
            </a:pPr>
            <a:r>
              <a:rPr lang="uk-UA" sz="2200" dirty="0"/>
              <a:t> неадекватні відповіді на запитання;</a:t>
            </a:r>
          </a:p>
          <a:p>
            <a:pPr>
              <a:buFont typeface="Wingdings" pitchFamily="2" charset="2"/>
              <a:buChar char="Ø"/>
            </a:pPr>
            <a:r>
              <a:rPr lang="uk-UA" sz="2200" dirty="0"/>
              <a:t> невідповідність отриманих ушкоджень тій історії, що розповідає людина;</a:t>
            </a:r>
          </a:p>
          <a:p>
            <a:pPr>
              <a:buFont typeface="Wingdings" pitchFamily="2" charset="2"/>
              <a:buChar char="Ø"/>
            </a:pPr>
            <a:r>
              <a:rPr lang="uk-UA" sz="2200" dirty="0"/>
              <a:t> безсоння;</a:t>
            </a:r>
          </a:p>
          <a:p>
            <a:pPr>
              <a:buFont typeface="Wingdings" pitchFamily="2" charset="2"/>
              <a:buChar char="Ø"/>
            </a:pPr>
            <a:r>
              <a:rPr lang="uk-UA" sz="2200" dirty="0"/>
              <a:t> втрата соціальних контактів з родичами, друзями;</a:t>
            </a:r>
          </a:p>
          <a:p>
            <a:pPr>
              <a:buFont typeface="Wingdings" pitchFamily="2" charset="2"/>
              <a:buChar char="Ø"/>
            </a:pPr>
            <a:r>
              <a:rPr lang="uk-UA" sz="2200" dirty="0"/>
              <a:t> неможливість пояснити свій фізичний стан;</a:t>
            </a:r>
          </a:p>
          <a:p>
            <a:pPr>
              <a:buFont typeface="Wingdings" pitchFamily="2" charset="2"/>
              <a:buChar char="Ø"/>
            </a:pPr>
            <a:r>
              <a:rPr lang="uk-UA" sz="2200" dirty="0"/>
              <a:t>страх перед родичами та друзями;</a:t>
            </a:r>
          </a:p>
          <a:p>
            <a:pPr>
              <a:buFont typeface="Wingdings" pitchFamily="2" charset="2"/>
              <a:buChar char="Ø"/>
            </a:pPr>
            <a:r>
              <a:rPr lang="uk-UA" sz="2200" dirty="0"/>
              <a:t> ауто агресивна поведінка — роздряпування, різання, розчісування до крові власної шкіри;</a:t>
            </a:r>
          </a:p>
          <a:p>
            <a:pPr>
              <a:buFont typeface="Wingdings" pitchFamily="2" charset="2"/>
              <a:buChar char="Ø"/>
            </a:pPr>
            <a:r>
              <a:rPr lang="uk-UA" sz="2200" dirty="0"/>
              <a:t> примушування до роботи або навчання чи</a:t>
            </a:r>
          </a:p>
          <a:p>
            <a:pPr>
              <a:buFont typeface="Wingdings" pitchFamily="2" charset="2"/>
              <a:buChar char="Ø"/>
            </a:pPr>
            <a:r>
              <a:rPr lang="uk-UA" sz="2200" dirty="0"/>
              <a:t> заборона працювати або вчитися;</a:t>
            </a:r>
          </a:p>
          <a:p>
            <a:pPr>
              <a:buFont typeface="Wingdings" pitchFamily="2" charset="2"/>
              <a:buChar char="Ø"/>
            </a:pPr>
            <a:r>
              <a:rPr lang="uk-UA" sz="2200" dirty="0"/>
              <a:t> недостатнє лікування (наприклад, невиконання вказівок лікаря), самолікування тощо.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074DCD-7DFB-4E3F-B446-A27AEA4AB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545" y="0"/>
            <a:ext cx="6274070" cy="79106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6038" y="312777"/>
            <a:ext cx="7858241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36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Спілкування з постраждалими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35283" y="1176874"/>
            <a:ext cx="10681854" cy="1520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16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Особа, постраждала від насильства, не завжди прямо скаже про таку ситуацію вдома. Тому, якщо у неї виявляються непрямі ознаки насильства, насамперед варто встановити діалог.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54627" y="2753591"/>
            <a:ext cx="13331537" cy="4449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Почати розмову можна із фраз:</a:t>
            </a:r>
          </a:p>
          <a:p>
            <a:pPr>
              <a:lnSpc>
                <a:spcPct val="150000"/>
              </a:lnSpc>
            </a:pPr>
            <a:r>
              <a:rPr lang="uk-U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uk-UA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«У тебе сумний вигляд. Щось сталося?» чи «Я можу тобі допомогти?».</a:t>
            </a:r>
            <a:br>
              <a:rPr lang="uk-UA" sz="2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uk-UA" sz="2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uk-U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Розмовляючи із постраждалою особою, важливо </a:t>
            </a:r>
            <a:r>
              <a:rPr lang="uk-UA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уважно її слухати і не перебивати. </a:t>
            </a:r>
            <a:r>
              <a:rPr lang="uk-U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Ситуація насильства може викликати відчуття сорому і страху за своє життя. Впродовж тривалого часу кривдник морально тисне на постраждалу особу. Тому важливо </a:t>
            </a:r>
            <a:r>
              <a:rPr lang="uk-UA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дати зрозуміти, що вам можна довіритися і ви готові допомогти</a:t>
            </a:r>
            <a:r>
              <a:rPr lang="uk-UA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. І особливо — що ви повна протилежність кривднику.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9081" y="312778"/>
            <a:ext cx="95914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Правила спілкування з постраждалими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63882" y="1695331"/>
            <a:ext cx="9518073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88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uk-UA" sz="2880" dirty="0">
                <a:latin typeface="Verdana" pitchFamily="34" charset="0"/>
                <a:ea typeface="Verdana" pitchFamily="34" charset="0"/>
                <a:cs typeface="Verdana" pitchFamily="34" charset="0"/>
              </a:rPr>
              <a:t>Не сумнівайтесь у їхніх словах.</a:t>
            </a:r>
          </a:p>
          <a:p>
            <a:pPr>
              <a:buFont typeface="Wingdings" pitchFamily="2" charset="2"/>
              <a:buChar char="ü"/>
            </a:pPr>
            <a:r>
              <a:rPr lang="uk-UA" sz="2880" dirty="0">
                <a:latin typeface="Verdana" pitchFamily="34" charset="0"/>
                <a:ea typeface="Verdana" pitchFamily="34" charset="0"/>
                <a:cs typeface="Verdana" pitchFamily="34" charset="0"/>
              </a:rPr>
              <a:t> Не звинувачуйте їх у тому, що сталося.</a:t>
            </a:r>
          </a:p>
          <a:p>
            <a:pPr>
              <a:buFont typeface="Wingdings" pitchFamily="2" charset="2"/>
              <a:buChar char="ü"/>
            </a:pPr>
            <a:r>
              <a:rPr lang="uk-UA" sz="2880" dirty="0">
                <a:latin typeface="Verdana" pitchFamily="34" charset="0"/>
                <a:ea typeface="Verdana" pitchFamily="34" charset="0"/>
                <a:cs typeface="Verdana" pitchFamily="34" charset="0"/>
              </a:rPr>
              <a:t> Не тисніть.</a:t>
            </a:r>
          </a:p>
          <a:p>
            <a:pPr>
              <a:buFont typeface="Wingdings" pitchFamily="2" charset="2"/>
              <a:buChar char="ü"/>
            </a:pPr>
            <a:r>
              <a:rPr lang="uk-UA" sz="2880" dirty="0">
                <a:latin typeface="Verdana" pitchFamily="34" charset="0"/>
                <a:ea typeface="Verdana" pitchFamily="34" charset="0"/>
                <a:cs typeface="Verdana" pitchFamily="34" charset="0"/>
              </a:rPr>
              <a:t> Не змушуйте говорити.</a:t>
            </a:r>
          </a:p>
          <a:p>
            <a:pPr>
              <a:buFont typeface="Wingdings" pitchFamily="2" charset="2"/>
              <a:buChar char="ü"/>
            </a:pPr>
            <a:r>
              <a:rPr lang="uk-UA" sz="2880" dirty="0">
                <a:latin typeface="Verdana" pitchFamily="34" charset="0"/>
                <a:ea typeface="Verdana" pitchFamily="34" charset="0"/>
                <a:cs typeface="Verdana" pitchFamily="34" charset="0"/>
              </a:rPr>
              <a:t> Не нав'язуйте своїх рішень.</a:t>
            </a:r>
          </a:p>
          <a:p>
            <a:pPr>
              <a:buFont typeface="Wingdings" pitchFamily="2" charset="2"/>
              <a:buChar char="ü"/>
            </a:pPr>
            <a:r>
              <a:rPr lang="uk-UA" sz="2880" dirty="0">
                <a:latin typeface="Verdana" pitchFamily="34" charset="0"/>
                <a:ea typeface="Verdana" pitchFamily="34" charset="0"/>
                <a:cs typeface="Verdana" pitchFamily="34" charset="0"/>
              </a:rPr>
              <a:t> Не наполягайте на вчиненні певних дій.</a:t>
            </a:r>
          </a:p>
          <a:p>
            <a:pPr>
              <a:buFont typeface="Wingdings" pitchFamily="2" charset="2"/>
              <a:buChar char="ü"/>
            </a:pPr>
            <a:r>
              <a:rPr lang="uk-UA" sz="2880" dirty="0">
                <a:latin typeface="Verdana" pitchFamily="34" charset="0"/>
                <a:ea typeface="Verdana" pitchFamily="34" charset="0"/>
                <a:cs typeface="Verdana" pitchFamily="34" charset="0"/>
              </a:rPr>
              <a:t>Не будьте самовпевненим(</a:t>
            </a:r>
            <a:r>
              <a:rPr lang="uk-UA" sz="288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ною</a:t>
            </a:r>
            <a:r>
              <a:rPr lang="uk-UA" sz="2880" dirty="0">
                <a:latin typeface="Verdana" pitchFamily="34" charset="0"/>
                <a:ea typeface="Verdana" pitchFamily="34" charset="0"/>
                <a:cs typeface="Verdana" pitchFamily="34" charset="0"/>
              </a:rPr>
              <a:t>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23555" y="5299364"/>
            <a:ext cx="112741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В жодному разі не ставте запитань </a:t>
            </a:r>
          </a:p>
          <a:p>
            <a:pPr algn="ctr"/>
            <a:r>
              <a:rPr lang="uk-UA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«Що ти зробила, щоб спровокувати кривдника?» чи «Може, запросимо його на розмову?» тощо.</a:t>
            </a:r>
          </a:p>
          <a:p>
            <a:pPr algn="ctr"/>
            <a:r>
              <a:rPr lang="uk-UA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Це може тільки ускладнити емоційний стан людини і посилити її закритість.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500" y="1160145"/>
            <a:ext cx="8375073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162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i="1" dirty="0">
                <a:solidFill>
                  <a:srgbClr val="006666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1.     Будьте завжди ввічливі, привітні та доброзичливі у спілкуванні. З повагою ставтеся до співрозмовника.</a:t>
            </a:r>
            <a:endParaRPr lang="ru-RU" sz="2000" b="1" i="1" dirty="0">
              <a:solidFill>
                <a:srgbClr val="006666"/>
              </a:solidFill>
              <a:latin typeface="Arial" pitchFamily="34" charset="0"/>
            </a:endParaRPr>
          </a:p>
          <a:p>
            <a:pPr indent="3162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i="1" dirty="0">
                <a:solidFill>
                  <a:srgbClr val="006666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2.     Будьте уважні до співрозмовника, до його стану  і настрою, до того, що і як він говорить, як реагує на ті чи інші слова.</a:t>
            </a:r>
            <a:endParaRPr lang="ru-RU" sz="2000" b="1" i="1" dirty="0">
              <a:solidFill>
                <a:srgbClr val="006666"/>
              </a:solidFill>
              <a:latin typeface="Arial" pitchFamily="34" charset="0"/>
            </a:endParaRPr>
          </a:p>
          <a:p>
            <a:pPr indent="3162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i="1" dirty="0">
                <a:solidFill>
                  <a:srgbClr val="006666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3.     Умійте слухати і не перебивати інших. </a:t>
            </a:r>
          </a:p>
          <a:p>
            <a:pPr indent="3162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i="1" dirty="0">
                <a:solidFill>
                  <a:srgbClr val="006666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4.     Не бійтеся вступати у контакти (усні чи письмові) з людьми, навіть не знайомими вам, але при цьому  уникайте нав’язливості.</a:t>
            </a:r>
            <a:endParaRPr lang="ru-RU" sz="2000" b="1" i="1" dirty="0">
              <a:solidFill>
                <a:srgbClr val="006666"/>
              </a:solidFill>
              <a:latin typeface="Arial" pitchFamily="34" charset="0"/>
            </a:endParaRPr>
          </a:p>
          <a:p>
            <a:pPr indent="3162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i="1" dirty="0">
                <a:solidFill>
                  <a:srgbClr val="006666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5.     Говоріть про те, що може бути цікавим і корисним для тих, хто вас слухає.</a:t>
            </a:r>
            <a:endParaRPr lang="ru-RU" sz="2000" b="1" i="1" dirty="0">
              <a:solidFill>
                <a:srgbClr val="006666"/>
              </a:solidFill>
              <a:latin typeface="Arial" pitchFamily="34" charset="0"/>
            </a:endParaRPr>
          </a:p>
          <a:p>
            <a:pPr indent="3162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i="1" dirty="0">
                <a:solidFill>
                  <a:srgbClr val="006666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6.     Не завдавайте людям прикрощів словом (не ображайте, не говоріть неприємного, не виявляйте своєї неповаги, не вживайте грубих слів, тощо).</a:t>
            </a:r>
          </a:p>
          <a:p>
            <a:pPr indent="3162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i="1" dirty="0">
                <a:solidFill>
                  <a:srgbClr val="006666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7.     Умійте ввічливо попросити про щось і ввічливо відмовити у чомусь, не образивши людину своєю відмовою. Намагайтеся чемно пояснити причину прохання чи відмови.</a:t>
            </a:r>
            <a:endParaRPr lang="ru-RU" sz="2000" b="1" i="1" dirty="0">
              <a:solidFill>
                <a:srgbClr val="006666"/>
              </a:solidFill>
              <a:latin typeface="Arial" pitchFamily="34" charset="0"/>
            </a:endParaRPr>
          </a:p>
          <a:p>
            <a:pPr indent="3162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i="1" dirty="0">
                <a:solidFill>
                  <a:srgbClr val="006666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8.     Використовуйте в спілкуванні слова будь ласка, вибачте,  не ображайтесь, чи не змогли б ви, на жаль. Так вийшло. Стежте за культурою мовлення.</a:t>
            </a:r>
            <a:r>
              <a:rPr lang="uk-UA" sz="2000" b="1" i="1" dirty="0">
                <a:solidFill>
                  <a:srgbClr val="006666"/>
                </a:solidFill>
                <a:latin typeface="Arial" pitchFamily="34" charset="0"/>
                <a:ea typeface="Times New Roman" pitchFamily="18" charset="0"/>
              </a:rPr>
              <a:t> </a:t>
            </a:r>
          </a:p>
          <a:p>
            <a:pPr indent="3162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i="1" dirty="0">
                <a:solidFill>
                  <a:srgbClr val="006666"/>
                </a:solidFill>
                <a:latin typeface="Arial" pitchFamily="34" charset="0"/>
                <a:ea typeface="Times New Roman" pitchFamily="18" charset="0"/>
              </a:rPr>
              <a:t>9. Умійте підтримати людину словом і ділом у будь-якій ситуації</a:t>
            </a:r>
            <a:endParaRPr lang="ru-RU" sz="2000" dirty="0">
              <a:solidFill>
                <a:srgbClr val="006666"/>
              </a:solidFill>
            </a:endParaRPr>
          </a:p>
          <a:p>
            <a:pPr indent="31623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b="1" i="1" dirty="0">
              <a:solidFill>
                <a:srgbClr val="006666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6027" y="228600"/>
            <a:ext cx="107026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 ПРАВИЛА СПІЛКУВАННЯ</a:t>
            </a:r>
            <a:endParaRPr lang="uk-UA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8691" y="1527465"/>
            <a:ext cx="5112326" cy="6095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41665" y="893619"/>
            <a:ext cx="110974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ВПРАВА </a:t>
            </a:r>
            <a:r>
              <a:rPr lang="uk-UA" sz="2400" dirty="0">
                <a:ea typeface="Times New Roman" pitchFamily="18" charset="0"/>
                <a:cs typeface="Times New Roman" pitchFamily="18" charset="0"/>
              </a:rPr>
              <a:t>“</a:t>
            </a:r>
            <a:r>
              <a:rPr lang="uk-UA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МІФИ ТА РЕАЛЬНІСТЬ Ненасильницького спілкування </a:t>
            </a:r>
            <a:r>
              <a:rPr lang="uk-UA" sz="2400" dirty="0">
                <a:ea typeface="Times New Roman" pitchFamily="18" charset="0"/>
                <a:cs typeface="Times New Roman" pitchFamily="18" charset="0"/>
              </a:rPr>
              <a:t>“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sz="24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Мета впровадження: </a:t>
            </a:r>
            <a:r>
              <a:rPr lang="uk-UA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занурення в тему (проблему)</a:t>
            </a:r>
            <a:endParaRPr lang="uk-UA" sz="24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Ресурси: </a:t>
            </a:r>
            <a:r>
              <a:rPr lang="uk-UA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ватман, маркери</a:t>
            </a:r>
            <a:endParaRPr lang="uk-UA" sz="24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Час: </a:t>
            </a:r>
            <a:r>
              <a:rPr lang="uk-UA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 хвилин.</a:t>
            </a:r>
            <a:endParaRPr lang="uk-UA" sz="24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Хід проведення: </a:t>
            </a:r>
            <a:r>
              <a:rPr lang="uk-UA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ватмані потрібно накреслити дві колонки </a:t>
            </a:r>
            <a:r>
              <a:rPr lang="uk-UA" sz="2400" dirty="0">
                <a:ea typeface="Times New Roman" pitchFamily="18" charset="0"/>
                <a:cs typeface="Times New Roman" pitchFamily="18" charset="0"/>
              </a:rPr>
              <a:t>–</a:t>
            </a:r>
            <a:r>
              <a:rPr lang="uk-UA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міфи і реальність.</a:t>
            </a:r>
            <a:endParaRPr lang="uk-UA" sz="24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Тренер надає роздатковий матеріал з теми або зачитує правдиві і неправдиві факти з теми. Чи можна порозумітися без звинувачень спілкуючись?</a:t>
            </a:r>
            <a:endParaRPr lang="uk-UA" sz="24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Учасники, проаналізувавши проблему, повинні вписати в колонки інформацію, що відповідає дійсності і ту, що є хибною. Можна побудувати вправу дещо по-іншому: є проблема. Учасники повинні пригадати якомога більше міфів щодо цієї проблеми і правдиві факти.</a:t>
            </a: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1A9642-E356-44A7-8BF9-BBE202C20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5670" y="5272063"/>
            <a:ext cx="3661933" cy="26671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0"/>
            <a:ext cx="109728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A040AA-711E-4409-94C5-89F02714F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7242463" cy="8229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2C4A58-FE1A-4E5F-8748-8E00BC5EA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465" y="0"/>
            <a:ext cx="7263244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630401" cy="432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262745"/>
            <a:ext cx="7263245" cy="496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63245" y="3512127"/>
            <a:ext cx="7367156" cy="471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286"/>
            <a:ext cx="6774873" cy="819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4874" y="34286"/>
            <a:ext cx="7855526" cy="819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7486651" cy="452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7996" y="-1"/>
            <a:ext cx="7772403" cy="445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86252"/>
            <a:ext cx="7572377" cy="394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58023" y="4371977"/>
            <a:ext cx="7572377" cy="385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F056A9-3FF3-4C78-A7D3-DAA1E42DC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0"/>
            <a:ext cx="82296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18409" y="361508"/>
            <a:ext cx="6418169" cy="23267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9728" tIns="54864" rIns="109728" bIns="54864">
            <a:spAutoFit/>
          </a:bodyPr>
          <a:lstStyle/>
          <a:p>
            <a:pPr algn="ctr"/>
            <a:r>
              <a:rPr lang="ru-RU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Вправа  </a:t>
            </a:r>
          </a:p>
          <a:p>
            <a:pPr algn="ctr"/>
            <a:r>
              <a:rPr lang="ru-RU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«ІМЕНА ТА ПРИКМЕТНИКИ»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908EDE-A0BA-46D7-9C3A-BA1971D0A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44"/>
          <a:stretch/>
        </p:blipFill>
        <p:spPr>
          <a:xfrm>
            <a:off x="10163397" y="0"/>
            <a:ext cx="4467003" cy="4090075"/>
          </a:xfrm>
          <a:prstGeom prst="rect">
            <a:avLst/>
          </a:prstGeom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561109" y="2836717"/>
            <a:ext cx="11159836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Мета впровадження</a:t>
            </a:r>
            <a:r>
              <a:rPr kumimoji="0" 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запам</a:t>
            </a:r>
            <a:r>
              <a:rPr kumimoji="0" 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’</a:t>
            </a:r>
            <a:r>
              <a:rPr kumimoji="0" 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ятати імена учасників</a:t>
            </a:r>
            <a:endParaRPr kumimoji="0" lang="uk-UA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Ресурси</a:t>
            </a:r>
            <a:r>
              <a:rPr kumimoji="0" 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0</a:t>
            </a:r>
            <a:endParaRPr kumimoji="0" lang="uk-UA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Час: </a:t>
            </a:r>
            <a:r>
              <a:rPr kumimoji="0" 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 хв.</a:t>
            </a:r>
            <a:endParaRPr kumimoji="0" lang="uk-UA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Хід проведення:</a:t>
            </a:r>
            <a:endParaRPr kumimoji="0" lang="uk-UA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Учасники стають у коло.</a:t>
            </a:r>
            <a:endParaRPr kumimoji="0" lang="uk-UA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Перший учасник називає своє ім</a:t>
            </a:r>
            <a:r>
              <a:rPr kumimoji="0" 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’</a:t>
            </a:r>
            <a:r>
              <a:rPr kumimoji="0" 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та прикметник на ту ж букву.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Наприклад,</a:t>
            </a:r>
            <a:r>
              <a:rPr lang="uk-UA" sz="28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великий Володимир або прекрасна Поліна.</a:t>
            </a:r>
            <a:endParaRPr kumimoji="0" lang="uk-UA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3.Кожен наступний учасник спочатку повторює імена і прикметники попередніх учасників, а потім називає своє ім</a:t>
            </a:r>
            <a:r>
              <a:rPr kumimoji="0" 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’</a:t>
            </a:r>
            <a:r>
              <a:rPr kumimoji="0" 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та прикметник.</a:t>
            </a:r>
            <a:endParaRPr kumimoji="0" lang="uk-UA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Якщо група велика, можна обмежити повторення до останніх 4</a:t>
            </a:r>
            <a:r>
              <a:rPr kumimoji="0" 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uk-UA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 учасників.</a:t>
            </a:r>
            <a:endParaRPr kumimoji="0" lang="uk-UA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593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53591" y="197428"/>
            <a:ext cx="85621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Вправа  </a:t>
            </a:r>
          </a:p>
          <a:p>
            <a:pPr algn="ctr">
              <a:lnSpc>
                <a:spcPct val="150000"/>
              </a:lnSpc>
            </a:pPr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«Віддзеркалювання»</a:t>
            </a:r>
            <a:endParaRPr lang="uk-U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55964" y="1433945"/>
            <a:ext cx="90608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 впровадження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«місток» між вправами</a:t>
            </a:r>
            <a:endParaRPr lang="uk-UA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Ресурси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0</a:t>
            </a:r>
            <a:endParaRPr lang="uk-UA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до 5 </a:t>
            </a:r>
            <a:r>
              <a:rPr lang="uk-UA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хв</a:t>
            </a:r>
            <a:endParaRPr lang="uk-UA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Хід проведення: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Виконайте чотири нескладних завдання, точніше, зімітуйте їх</a:t>
            </a:r>
            <a:r>
              <a:rPr lang="uk-UA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виконання. Віддзеркальте.</a:t>
            </a:r>
          </a:p>
          <a:p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Завдання такі:  </a:t>
            </a:r>
          </a:p>
          <a:p>
            <a:pPr marL="342900" indent="-342900">
              <a:buAutoNum type="arabicPeriod"/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“Я уважно тебе слухаю…”;</a:t>
            </a:r>
          </a:p>
          <a:p>
            <a:pPr marL="342900" indent="-342900"/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“ Мені цікава тема, що ти розповідаєш…”;</a:t>
            </a:r>
          </a:p>
          <a:p>
            <a:pPr marL="342900" indent="-342900"/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”Я втомилася тебе слухати, я так хочу спати…”;</a:t>
            </a:r>
          </a:p>
          <a:p>
            <a:pPr marL="342900" indent="-342900"/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“ Ти все одно ходиш, подай мені, будь ласка, ковдру…”</a:t>
            </a:r>
          </a:p>
          <a:p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Особливість цих завдань в тому, що кожне з них учасники будуть виконувати попарно, причому партнери встануть один проти одного, і один з них стане на час дзеркалом, тобто буде копіювати всі рухи свого партнера. Потім партнери поміняються ролями.</a:t>
            </a:r>
          </a:p>
          <a:p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Обговорення.</a:t>
            </a:r>
            <a:endParaRPr lang="uk-UA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8EE6E6-7A69-4C12-967A-DE6B7FE6F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328" y="2178860"/>
            <a:ext cx="4598126" cy="574765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60103" y="606134"/>
            <a:ext cx="7613734" cy="31023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9728" tIns="54864" rIns="109728" bIns="54864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648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Вправа  </a:t>
            </a:r>
          </a:p>
          <a:p>
            <a:pPr algn="ctr">
              <a:lnSpc>
                <a:spcPct val="150000"/>
              </a:lnSpc>
            </a:pPr>
            <a:r>
              <a:rPr lang="ru-RU" sz="648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uk-UA" sz="648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Дій</a:t>
            </a:r>
            <a:r>
              <a:rPr lang="ru-RU" sz="648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!»</a:t>
            </a:r>
            <a:endParaRPr lang="ru-RU" sz="648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01953B9F-5FAD-4548-91D0-EA449AC37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2699" y="469843"/>
            <a:ext cx="4522846" cy="41338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22D3D5-F4D9-40EA-A0BA-26D0145FC6F7}"/>
              </a:ext>
            </a:extLst>
          </p:cNvPr>
          <p:cNvSpPr txBox="1"/>
          <p:nvPr/>
        </p:nvSpPr>
        <p:spPr>
          <a:xfrm>
            <a:off x="783851" y="4330929"/>
            <a:ext cx="7315200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Що Ви отримали від зустрічі?</a:t>
            </a:r>
            <a:endParaRPr lang="uk-UA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я 4">
            <a:extLst>
              <a:ext uri="{FF2B5EF4-FFF2-40B4-BE49-F238E27FC236}">
                <a16:creationId xmlns:a16="http://schemas.microsoft.com/office/drawing/2014/main" id="{E792CD3B-1FE2-4DFB-8163-3C7991C227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328710"/>
              </p:ext>
            </p:extLst>
          </p:nvPr>
        </p:nvGraphicFramePr>
        <p:xfrm>
          <a:off x="783851" y="4914900"/>
          <a:ext cx="9381390" cy="1657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7130">
                  <a:extLst>
                    <a:ext uri="{9D8B030D-6E8A-4147-A177-3AD203B41FA5}">
                      <a16:colId xmlns:a16="http://schemas.microsoft.com/office/drawing/2014/main" val="3420787674"/>
                    </a:ext>
                  </a:extLst>
                </a:gridCol>
                <a:gridCol w="3127130">
                  <a:extLst>
                    <a:ext uri="{9D8B030D-6E8A-4147-A177-3AD203B41FA5}">
                      <a16:colId xmlns:a16="http://schemas.microsoft.com/office/drawing/2014/main" val="2473646366"/>
                    </a:ext>
                  </a:extLst>
                </a:gridCol>
                <a:gridCol w="3127130">
                  <a:extLst>
                    <a:ext uri="{9D8B030D-6E8A-4147-A177-3AD203B41FA5}">
                      <a16:colId xmlns:a16="http://schemas.microsoft.com/office/drawing/2014/main" val="3674034428"/>
                    </a:ext>
                  </a:extLst>
                </a:gridCol>
              </a:tblGrid>
              <a:tr h="10547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uk-UA" dirty="0"/>
                    </a:p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850981"/>
                  </a:ext>
                </a:extLst>
              </a:tr>
              <a:tr h="602715"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449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8251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179618" y="1278083"/>
            <a:ext cx="6608618" cy="180801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dirty="0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Безпека — базова потреба людини.</a:t>
            </a:r>
            <a:endParaRPr lang="en-US" sz="4374" dirty="0"/>
          </a:p>
        </p:txBody>
      </p:sp>
      <p:sp>
        <p:nvSpPr>
          <p:cNvPr id="6" name="Text 2"/>
          <p:cNvSpPr/>
          <p:nvPr/>
        </p:nvSpPr>
        <p:spPr>
          <a:xfrm>
            <a:off x="833199" y="3990108"/>
            <a:ext cx="7477601" cy="10183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799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Завдання кожного - вчасно помітити і допомогти тому, хто цього потребує.</a:t>
            </a:r>
            <a:endParaRPr lang="en-US" sz="2800" dirty="0"/>
          </a:p>
        </p:txBody>
      </p:sp>
      <p:sp>
        <p:nvSpPr>
          <p:cNvPr id="7" name="Text 3"/>
          <p:cNvSpPr/>
          <p:nvPr/>
        </p:nvSpPr>
        <p:spPr>
          <a:xfrm>
            <a:off x="833199" y="5008418"/>
            <a:ext cx="7477601" cy="7897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799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Всі діти повинні бути захищені і купатися в любові</a:t>
            </a:r>
            <a:r>
              <a:rPr lang="en-US" sz="2400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
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833199" y="6203373"/>
            <a:ext cx="7477601" cy="69619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99"/>
              </a:lnSpc>
              <a:buNone/>
            </a:pPr>
            <a:r>
              <a:rPr lang="en-US" sz="3200" b="1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ДЯКУ</a:t>
            </a:r>
            <a:r>
              <a:rPr lang="uk-UA" sz="3200" b="1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Ю</a:t>
            </a:r>
            <a:r>
              <a:rPr lang="en-US" sz="3200" b="1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 </a:t>
            </a:r>
            <a:r>
              <a:rPr lang="en-US" sz="3200" b="1" dirty="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ЗА УВАГУ!</a:t>
            </a:r>
            <a:endParaRPr lang="en-US" sz="3200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670462" cy="366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48944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9144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</p:sp>
      <p:sp>
        <p:nvSpPr>
          <p:cNvPr id="5" name="Text 1"/>
          <p:cNvSpPr/>
          <p:nvPr/>
        </p:nvSpPr>
        <p:spPr>
          <a:xfrm>
            <a:off x="1579418" y="5309755"/>
            <a:ext cx="12697691" cy="256655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4400" b="1" dirty="0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Спілкування (комунікація) – </a:t>
            </a:r>
            <a:r>
              <a:rPr lang="en-US" sz="4400" dirty="0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це обмін</a:t>
            </a:r>
            <a:r>
              <a:rPr lang="uk-UA" sz="4400" dirty="0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думками,</a:t>
            </a:r>
            <a:r>
              <a:rPr lang="uk-UA" sz="4400" dirty="0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почуттями,</a:t>
            </a:r>
            <a:r>
              <a:rPr lang="uk-UA" sz="4400" dirty="0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враженнями, тобто повідомленнями. </a:t>
            </a:r>
            <a:endParaRPr lang="en-US" sz="4400" dirty="0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CB386191-5B4F-4DE6-8760-B1D99B8501DE}"/>
              </a:ext>
            </a:extLst>
          </p:cNvPr>
          <p:cNvSpPr/>
          <p:nvPr/>
        </p:nvSpPr>
        <p:spPr>
          <a:xfrm>
            <a:off x="4197927" y="427673"/>
            <a:ext cx="4305253" cy="48601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827"/>
              </a:lnSpc>
              <a:buNone/>
            </a:pP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СПІЛКУВАННЯ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8218" y="1112866"/>
            <a:ext cx="7491846" cy="407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5055" y="1236518"/>
            <a:ext cx="927908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ВПРАВА </a:t>
            </a:r>
            <a:r>
              <a:rPr lang="uk-UA" sz="2800" dirty="0">
                <a:ea typeface="Times New Roman" pitchFamily="18" charset="0"/>
                <a:cs typeface="Times New Roman" pitchFamily="18" charset="0"/>
              </a:rPr>
              <a:t>“</a:t>
            </a:r>
            <a:r>
              <a:rPr lang="uk-UA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ТЕЛЕПАТИ</a:t>
            </a:r>
            <a:r>
              <a:rPr lang="uk-UA" sz="2800" dirty="0">
                <a:ea typeface="Times New Roman" pitchFamily="18" charset="0"/>
                <a:cs typeface="Times New Roman" pitchFamily="18" charset="0"/>
              </a:rPr>
              <a:t>“</a:t>
            </a:r>
            <a:endParaRPr lang="uk-UA" sz="28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8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Мета впровадження</a:t>
            </a:r>
            <a:r>
              <a:rPr lang="uk-UA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uk-UA" sz="2800" dirty="0"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місток</a:t>
            </a:r>
            <a:r>
              <a:rPr lang="uk-UA" sz="2800" dirty="0">
                <a:ea typeface="Times New Roman" pitchFamily="18" charset="0"/>
                <a:cs typeface="Times New Roman" pitchFamily="18" charset="0"/>
              </a:rPr>
              <a:t>»</a:t>
            </a:r>
            <a:r>
              <a:rPr lang="uk-UA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між вправами</a:t>
            </a:r>
            <a:endParaRPr lang="uk-UA" sz="28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8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Ресурси</a:t>
            </a:r>
            <a:r>
              <a:rPr lang="uk-UA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стільці</a:t>
            </a:r>
            <a:endParaRPr lang="uk-UA" sz="28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8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Час</a:t>
            </a:r>
            <a:r>
              <a:rPr lang="uk-UA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5-10 </a:t>
            </a:r>
            <a:r>
              <a:rPr lang="uk-UA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хв</a:t>
            </a:r>
            <a:endParaRPr lang="uk-UA" sz="28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8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Хід проведення: </a:t>
            </a:r>
            <a:r>
              <a:rPr lang="uk-UA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Учасники розбиваються на пари.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Пари сідають на стільці спинами один до одного. Не подаючи сигналів, не обертаючись - тричі спробувати одночасно обернутись і подивитись один на одного.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Вийшло?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Обговорення.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35B6C9-AA99-4F87-B5DF-578021542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595" y="5495263"/>
            <a:ext cx="6839506" cy="239506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590002"/>
          </a:xfrm>
          <a:prstGeom prst="rect">
            <a:avLst/>
          </a:prstGeom>
          <a:solidFill>
            <a:srgbClr val="FFFFFF">
              <a:alpha val="75000"/>
            </a:srgbClr>
          </a:solidFill>
          <a:ln w="9644">
            <a:solidFill>
              <a:srgbClr val="FFFFFF">
                <a:alpha val="64000"/>
              </a:srgbClr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9832" y="1255499"/>
            <a:ext cx="6083556" cy="4061782"/>
          </a:xfrm>
          <a:prstGeom prst="rect">
            <a:avLst/>
          </a:prstGeom>
        </p:spPr>
      </p:pic>
      <p:sp>
        <p:nvSpPr>
          <p:cNvPr id="9" name="Text 1">
            <a:extLst>
              <a:ext uri="{FF2B5EF4-FFF2-40B4-BE49-F238E27FC236}">
                <a16:creationId xmlns:a16="http://schemas.microsoft.com/office/drawing/2014/main" id="{32956BF6-DBF5-41DD-B347-8A7756B2776C}"/>
              </a:ext>
            </a:extLst>
          </p:cNvPr>
          <p:cNvSpPr/>
          <p:nvPr/>
        </p:nvSpPr>
        <p:spPr>
          <a:xfrm>
            <a:off x="5229149" y="525535"/>
            <a:ext cx="3110746" cy="48601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827"/>
              </a:lnSpc>
              <a:buNone/>
            </a:pP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СПІЛКУВАННЯ</a:t>
            </a:r>
            <a:endParaRPr lang="en-US" sz="5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904009" y="5317281"/>
            <a:ext cx="5735782" cy="275645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uk-UA" dirty="0">
                <a:solidFill>
                  <a:srgbClr val="FF0000"/>
                </a:solidFill>
                <a:latin typeface="Arial Black" pitchFamily="34" charset="0"/>
                <a:ea typeface="Eudoxus Sans" pitchFamily="34" charset="-122"/>
                <a:cs typeface="Eudoxus Sans" pitchFamily="34" charset="-120"/>
              </a:rPr>
              <a:t>Вербальне спілкування - за допомогою слів - усно чи письмово</a:t>
            </a:r>
            <a:endParaRPr lang="uk-UA" b="1" dirty="0">
              <a:solidFill>
                <a:srgbClr val="FF0000"/>
              </a:solidFill>
              <a:latin typeface="Arial Black" pitchFamily="34" charset="0"/>
              <a:ea typeface="Eudoxus Sans" pitchFamily="34" charset="-122"/>
              <a:cs typeface="Eudoxus Sans" pitchFamily="34" charset="-12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772399" y="5317281"/>
            <a:ext cx="5538355" cy="275645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uk-UA" b="1" dirty="0">
                <a:solidFill>
                  <a:srgbClr val="272525"/>
                </a:solidFill>
                <a:latin typeface="Arial Black" pitchFamily="34" charset="0"/>
                <a:ea typeface="Eudoxus Sans" pitchFamily="34" charset="-122"/>
                <a:cs typeface="Eudoxus Sans" pitchFamily="34" charset="-120"/>
              </a:rPr>
              <a:t>Невербальне спілкування </a:t>
            </a:r>
            <a:r>
              <a:rPr lang="uk-UA" dirty="0">
                <a:solidFill>
                  <a:srgbClr val="272525"/>
                </a:solidFill>
                <a:latin typeface="Arial Black" pitchFamily="34" charset="0"/>
                <a:ea typeface="Eudoxus Sans" pitchFamily="34" charset="-122"/>
                <a:cs typeface="Eudoxus Sans" pitchFamily="34" charset="-120"/>
              </a:rPr>
              <a:t>– за допомогою міміки, жестів.. </a:t>
            </a:r>
            <a:endParaRPr lang="uk-UA" dirty="0"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4009" y="1255499"/>
            <a:ext cx="5675489" cy="406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9944" y="1600201"/>
            <a:ext cx="6951519" cy="2815935"/>
          </a:xfrm>
        </p:spPr>
        <p:txBody>
          <a:bodyPr>
            <a:normAutofit fontScale="90000"/>
          </a:bodyPr>
          <a:lstStyle/>
          <a:p>
            <a:r>
              <a:rPr lang="uk-UA" b="1" i="1" dirty="0">
                <a:solidFill>
                  <a:schemeClr val="accent1">
                    <a:lumMod val="75000"/>
                  </a:schemeClr>
                </a:solidFill>
              </a:rPr>
              <a:t>Спілкування відбувається не лише між тими, хто бачить одне одного. </a:t>
            </a:r>
            <a:br>
              <a:rPr lang="uk-UA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b="1" i="1" dirty="0">
                <a:solidFill>
                  <a:schemeClr val="accent1">
                    <a:lumMod val="75000"/>
                  </a:schemeClr>
                </a:solidFill>
              </a:rPr>
              <a:t>Спілкуються по телефону, за допомогою пошти, Інтернету – засобів комунікації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3292" y="167121"/>
            <a:ext cx="3581864" cy="3687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49815" y="167121"/>
            <a:ext cx="34290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3064" y="4693696"/>
            <a:ext cx="3480954" cy="316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71463" y="3855027"/>
            <a:ext cx="3407352" cy="400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1081" y="1319644"/>
            <a:ext cx="10661073" cy="3210791"/>
          </a:xfrm>
        </p:spPr>
        <p:txBody>
          <a:bodyPr>
            <a:normAutofit fontScale="90000"/>
          </a:bodyPr>
          <a:lstStyle/>
          <a:p>
            <a:r>
              <a:rPr lang="uk-UA" sz="7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itchFamily="2" charset="0"/>
              </a:rPr>
              <a:t>«Спілкування – найбільша розкіш у житті»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15936" y="4156364"/>
            <a:ext cx="77100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dirty="0">
                <a:solidFill>
                  <a:srgbClr val="FF0000"/>
                </a:solidFill>
              </a:rPr>
              <a:t>         (Антуан де Сент-Екзюпері) 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F97C75-FDB4-454D-A9E9-CDBF297E1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376" y="5177174"/>
            <a:ext cx="6839298" cy="218998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91440"/>
            <a:ext cx="14630400" cy="8321040"/>
          </a:xfrm>
          <a:prstGeom prst="rect">
            <a:avLst/>
          </a:prstGeom>
          <a:solidFill>
            <a:srgbClr val="FFFF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endParaRPr lang="uk-UA" dirty="0"/>
          </a:p>
        </p:txBody>
      </p:sp>
      <p:sp>
        <p:nvSpPr>
          <p:cNvPr id="4" name="Text 1"/>
          <p:cNvSpPr/>
          <p:nvPr/>
        </p:nvSpPr>
        <p:spPr>
          <a:xfrm>
            <a:off x="4777943" y="155864"/>
            <a:ext cx="3916776" cy="97963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4374"/>
              </a:lnSpc>
              <a:buNone/>
            </a:pPr>
            <a:r>
              <a:rPr lang="uk-UA" sz="3600" b="1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Функції </a:t>
            </a:r>
          </a:p>
          <a:p>
            <a:pPr marL="0" indent="0" algn="ctr">
              <a:lnSpc>
                <a:spcPts val="4374"/>
              </a:lnSpc>
              <a:buNone/>
            </a:pPr>
            <a:r>
              <a:rPr lang="uk-UA" sz="3600" b="1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спілкування</a:t>
            </a:r>
            <a:endParaRPr lang="en-US" sz="3499" dirty="0"/>
          </a:p>
        </p:txBody>
      </p:sp>
      <p:sp>
        <p:nvSpPr>
          <p:cNvPr id="5" name="Text 2"/>
          <p:cNvSpPr/>
          <p:nvPr/>
        </p:nvSpPr>
        <p:spPr>
          <a:xfrm>
            <a:off x="800100" y="1537855"/>
            <a:ext cx="3579183" cy="10522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uk-UA" sz="3200" b="1" i="1" dirty="0">
                <a:solidFill>
                  <a:schemeClr val="accent6">
                    <a:lumMod val="50000"/>
                  </a:schemeClr>
                </a:solidFill>
              </a:rPr>
              <a:t>Перша функція</a:t>
            </a:r>
            <a:endParaRPr lang="en-US" sz="3200" dirty="0"/>
          </a:p>
        </p:txBody>
      </p:sp>
      <p:sp>
        <p:nvSpPr>
          <p:cNvPr id="6" name="Text 3"/>
          <p:cNvSpPr/>
          <p:nvPr/>
        </p:nvSpPr>
        <p:spPr>
          <a:xfrm>
            <a:off x="540327" y="2088573"/>
            <a:ext cx="3838956" cy="183919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99"/>
              </a:lnSpc>
            </a:pPr>
            <a:r>
              <a:rPr lang="uk-UA" sz="2400" b="1" i="1" u="sng" dirty="0">
                <a:solidFill>
                  <a:srgbClr val="272525"/>
                </a:solidFill>
                <a:ea typeface="Eudoxus Sans" pitchFamily="34" charset="-122"/>
              </a:rPr>
              <a:t>Р</a:t>
            </a:r>
            <a:r>
              <a:rPr lang="uk-UA" sz="2400" b="1" i="1" u="sng" dirty="0">
                <a:solidFill>
                  <a:schemeClr val="accent6">
                    <a:lumMod val="50000"/>
                  </a:schemeClr>
                </a:solidFill>
              </a:rPr>
              <a:t>егулювання спільної діяльності людей</a:t>
            </a:r>
            <a:r>
              <a:rPr lang="uk-UA" sz="2400" b="1" i="1" dirty="0">
                <a:solidFill>
                  <a:schemeClr val="accent6">
                    <a:lumMod val="50000"/>
                  </a:schemeClr>
                </a:solidFill>
              </a:rPr>
              <a:t>. Будь-яка спільна робота вимагає  спілкування</a:t>
            </a:r>
            <a:r>
              <a:rPr lang="uk-UA" sz="2400" dirty="0"/>
              <a:t>.</a:t>
            </a:r>
            <a:endParaRPr lang="ru-RU" sz="2400" dirty="0"/>
          </a:p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5361709" y="1895770"/>
            <a:ext cx="3719945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uk-UA" sz="3200" b="1" i="1" dirty="0">
                <a:solidFill>
                  <a:schemeClr val="accent2">
                    <a:lumMod val="75000"/>
                  </a:schemeClr>
                </a:solidFill>
              </a:rPr>
              <a:t>Друга функція</a:t>
            </a:r>
            <a:endParaRPr lang="en-US" sz="3200" b="1" i="1" dirty="0"/>
          </a:p>
        </p:txBody>
      </p:sp>
      <p:sp>
        <p:nvSpPr>
          <p:cNvPr id="8" name="Text 5"/>
          <p:cNvSpPr/>
          <p:nvPr/>
        </p:nvSpPr>
        <p:spPr>
          <a:xfrm>
            <a:off x="4379283" y="2369127"/>
            <a:ext cx="5689507" cy="20134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uk-UA" sz="2400" b="1" i="1" dirty="0">
                <a:solidFill>
                  <a:schemeClr val="accent4">
                    <a:lumMod val="75000"/>
                  </a:schemeClr>
                </a:solidFill>
              </a:rPr>
              <a:t>Спілкування  допомагає нам </a:t>
            </a:r>
            <a:r>
              <a:rPr lang="uk-UA" sz="2400" b="1" i="1" u="sng" dirty="0">
                <a:solidFill>
                  <a:schemeClr val="accent4">
                    <a:lumMod val="75000"/>
                  </a:schemeClr>
                </a:solidFill>
              </a:rPr>
              <a:t>пізнавати світ, вчитися. </a:t>
            </a:r>
          </a:p>
          <a:p>
            <a:r>
              <a:rPr lang="uk-UA" sz="2400" b="1" i="1" dirty="0">
                <a:solidFill>
                  <a:schemeClr val="accent4">
                    <a:lumMod val="75000"/>
                  </a:schemeClr>
                </a:solidFill>
              </a:rPr>
              <a:t>Допомагає людям </a:t>
            </a:r>
            <a:r>
              <a:rPr lang="uk-UA" sz="2400" b="1" i="1" u="sng" dirty="0">
                <a:solidFill>
                  <a:schemeClr val="accent4">
                    <a:lumMod val="75000"/>
                  </a:schemeClr>
                </a:solidFill>
              </a:rPr>
              <a:t>обмінюватися інформацією.</a:t>
            </a:r>
          </a:p>
          <a:p>
            <a:r>
              <a:rPr lang="uk-UA" sz="2400" b="1" i="1" dirty="0">
                <a:solidFill>
                  <a:schemeClr val="accent4">
                    <a:lumMod val="75000"/>
                  </a:schemeClr>
                </a:solidFill>
              </a:rPr>
              <a:t>Засіб спілкування – мова. Це система словесних знаків, за допомогою яких можна передавати знання та досвід.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10420098" y="1537854"/>
            <a:ext cx="2963393" cy="55071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uk-UA" sz="3200" b="1" i="1" dirty="0">
                <a:solidFill>
                  <a:schemeClr val="accent2">
                    <a:lumMod val="50000"/>
                  </a:schemeClr>
                </a:solidFill>
              </a:rPr>
              <a:t>Третя функція</a:t>
            </a:r>
            <a:endParaRPr lang="en-US" sz="3200" i="1" dirty="0"/>
          </a:p>
        </p:txBody>
      </p:sp>
      <p:sp>
        <p:nvSpPr>
          <p:cNvPr id="10" name="Text 7"/>
          <p:cNvSpPr/>
          <p:nvPr/>
        </p:nvSpPr>
        <p:spPr>
          <a:xfrm>
            <a:off x="10420098" y="2088574"/>
            <a:ext cx="3119257" cy="310688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uk-UA" sz="2400" b="1" i="1" dirty="0">
                <a:solidFill>
                  <a:schemeClr val="accent3">
                    <a:lumMod val="75000"/>
                  </a:schemeClr>
                </a:solidFill>
              </a:rPr>
              <a:t>Спілкування – це </a:t>
            </a:r>
            <a:r>
              <a:rPr lang="uk-UA" sz="2400" b="1" i="1" u="sng" dirty="0">
                <a:solidFill>
                  <a:schemeClr val="accent3">
                    <a:lumMod val="75000"/>
                  </a:schemeClr>
                </a:solidFill>
              </a:rPr>
              <a:t>шлях до </a:t>
            </a:r>
          </a:p>
          <a:p>
            <a:r>
              <a:rPr lang="uk-UA" sz="2400" b="1" i="1" u="sng" dirty="0">
                <a:solidFill>
                  <a:schemeClr val="accent3">
                    <a:lumMod val="75000"/>
                  </a:schemeClr>
                </a:solidFill>
              </a:rPr>
              <a:t>розуміння іншої людини. </a:t>
            </a:r>
          </a:p>
          <a:p>
            <a:r>
              <a:rPr lang="uk-UA" sz="2400" b="1" i="1" dirty="0">
                <a:solidFill>
                  <a:schemeClr val="accent3">
                    <a:lumMod val="75000"/>
                  </a:schemeClr>
                </a:solidFill>
              </a:rPr>
              <a:t>Це найважливіша з усіх якостей, якими володіє людина.</a:t>
            </a:r>
            <a:endParaRPr lang="ru-RU" sz="24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4" name="Рисунок 13" descr="uborka.png">
            <a:extLst>
              <a:ext uri="{FF2B5EF4-FFF2-40B4-BE49-F238E27FC236}">
                <a16:creationId xmlns:a16="http://schemas.microsoft.com/office/drawing/2014/main" id="{08F6CD76-1791-4AA6-B093-F2F85BB32341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62763" y="3990356"/>
            <a:ext cx="2783075" cy="2410200"/>
          </a:xfrm>
          <a:prstGeom prst="rect">
            <a:avLst/>
          </a:prstGeom>
        </p:spPr>
      </p:pic>
      <p:pic>
        <p:nvPicPr>
          <p:cNvPr id="15" name="Содержимое 5" descr="b0e60781c709fdafeee5936b8f3b1ba6.jpg">
            <a:extLst>
              <a:ext uri="{FF2B5EF4-FFF2-40B4-BE49-F238E27FC236}">
                <a16:creationId xmlns:a16="http://schemas.microsoft.com/office/drawing/2014/main" id="{BC8C2933-2A3F-4F92-B689-876356281B86}"/>
              </a:ext>
            </a:extLst>
          </p:cNvPr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3655014" y="4997139"/>
            <a:ext cx="3310483" cy="2798768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8B209DED-ACFE-4A52-B391-05EF6A91D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34745" y="4997138"/>
            <a:ext cx="2332759" cy="28724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7" name="Рисунок 16" descr="blagotvoritelnost.jpg">
            <a:extLst>
              <a:ext uri="{FF2B5EF4-FFF2-40B4-BE49-F238E27FC236}">
                <a16:creationId xmlns:a16="http://schemas.microsoft.com/office/drawing/2014/main" id="{FE01A2E8-9C2F-4672-BC0F-CF26A2EE7358}"/>
              </a:ext>
            </a:extLst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0762998" y="4810992"/>
            <a:ext cx="3514111" cy="259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6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2095</Words>
  <Application>Microsoft Macintosh PowerPoint</Application>
  <PresentationFormat>Custom</PresentationFormat>
  <Paragraphs>200</Paragraphs>
  <Slides>32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AnastasiaScript</vt:lpstr>
      <vt:lpstr>Arial</vt:lpstr>
      <vt:lpstr>Arial Black</vt:lpstr>
      <vt:lpstr>Calibri</vt:lpstr>
      <vt:lpstr>Calibri Light</vt:lpstr>
      <vt:lpstr>Eudoxus Sans</vt:lpstr>
      <vt:lpstr>p22-mackinac-pro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Спілкування відбувається не лише між тими, хто бачить одне одного.  Спілкуються по телефону, за допомогою пошти, Інтернету – засобів комунікації</vt:lpstr>
      <vt:lpstr>«Спілкування – найбільша розкіш у житті»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Богдан Оселедько</cp:lastModifiedBy>
  <cp:revision>79</cp:revision>
  <dcterms:created xsi:type="dcterms:W3CDTF">2023-11-24T13:27:58Z</dcterms:created>
  <dcterms:modified xsi:type="dcterms:W3CDTF">2025-07-16T09:16:22Z</dcterms:modified>
</cp:coreProperties>
</file>